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 id="2147483648" r:id="rId2"/>
  </p:sldMasterIdLst>
  <p:notesMasterIdLst>
    <p:notesMasterId r:id="rId29"/>
  </p:notesMasterIdLst>
  <p:handoutMasterIdLst>
    <p:handoutMasterId r:id="rId30"/>
  </p:handoutMasterIdLst>
  <p:sldIdLst>
    <p:sldId id="261" r:id="rId3"/>
    <p:sldId id="282" r:id="rId4"/>
    <p:sldId id="296" r:id="rId5"/>
    <p:sldId id="297" r:id="rId6"/>
    <p:sldId id="298" r:id="rId7"/>
    <p:sldId id="313" r:id="rId8"/>
    <p:sldId id="314" r:id="rId9"/>
    <p:sldId id="310" r:id="rId10"/>
    <p:sldId id="318" r:id="rId11"/>
    <p:sldId id="299" r:id="rId12"/>
    <p:sldId id="319" r:id="rId13"/>
    <p:sldId id="321" r:id="rId14"/>
    <p:sldId id="322" r:id="rId15"/>
    <p:sldId id="323" r:id="rId16"/>
    <p:sldId id="320" r:id="rId17"/>
    <p:sldId id="300" r:id="rId18"/>
    <p:sldId id="301" r:id="rId19"/>
    <p:sldId id="302" r:id="rId20"/>
    <p:sldId id="303" r:id="rId21"/>
    <p:sldId id="304" r:id="rId22"/>
    <p:sldId id="305" r:id="rId23"/>
    <p:sldId id="306" r:id="rId24"/>
    <p:sldId id="307" r:id="rId25"/>
    <p:sldId id="308" r:id="rId26"/>
    <p:sldId id="309" r:id="rId27"/>
    <p:sldId id="317"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Sección predeterminada" id="{865F724B-4BB1-4C2C-AB79-C25ECD5622C1}">
          <p14:sldIdLst>
            <p14:sldId id="261"/>
          </p14:sldIdLst>
        </p14:section>
        <p14:section name="Contenido de la presentación" id="{EAB5D253-3451-8644-82AE-01845ABE6379}">
          <p14:sldIdLst>
            <p14:sldId id="282"/>
          </p14:sldIdLst>
        </p14:section>
        <p14:section name="¿Por qué el análisis de datos debe orientar las decisiones en materia de políticas, programas y presupuestos?" id="{1B4BF6C3-6895-0147-941A-B0E7145C1C30}">
          <p14:sldIdLst>
            <p14:sldId id="296"/>
            <p14:sldId id="297"/>
            <p14:sldId id="298"/>
            <p14:sldId id="313"/>
            <p14:sldId id="314"/>
          </p14:sldIdLst>
        </p14:section>
        <p14:section name="¿Cuál es el enfoque de la PNIN?" id="{C67A54A2-4A70-4FDB-88A2-550EBAA4A7D9}">
          <p14:sldIdLst>
            <p14:sldId id="310"/>
            <p14:sldId id="318"/>
            <p14:sldId id="299"/>
            <p14:sldId id="319"/>
            <p14:sldId id="321"/>
            <p14:sldId id="322"/>
            <p14:sldId id="323"/>
            <p14:sldId id="320"/>
            <p14:sldId id="300"/>
            <p14:sldId id="301"/>
            <p14:sldId id="302"/>
            <p14:sldId id="303"/>
            <p14:sldId id="304"/>
            <p14:sldId id="305"/>
            <p14:sldId id="306"/>
            <p14:sldId id="307"/>
            <p14:sldId id="308"/>
            <p14:sldId id="309"/>
            <p14:sldId id="317"/>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ni" initials="T" lastIdx="1" clrIdx="0">
    <p:extLst>
      <p:ext uri="{19B8F6BF-5375-455C-9EA6-DF929625EA0E}">
        <p15:presenceInfo xmlns="" xmlns:p15="http://schemas.microsoft.com/office/powerpoint/2012/main" userId="Ton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496" autoAdjust="0"/>
  </p:normalViewPr>
  <p:slideViewPr>
    <p:cSldViewPr>
      <p:cViewPr>
        <p:scale>
          <a:sx n="75" d="100"/>
          <a:sy n="75" d="100"/>
        </p:scale>
        <p:origin x="-941" y="658"/>
      </p:cViewPr>
      <p:guideLst>
        <p:guide orient="horz" pos="2160"/>
        <p:guide pos="2880"/>
      </p:guideLst>
    </p:cSldViewPr>
  </p:slideViewPr>
  <p:notesTextViewPr>
    <p:cViewPr>
      <p:scale>
        <a:sx n="1" d="1"/>
        <a:sy n="1" d="1"/>
      </p:scale>
      <p:origin x="0" y="0"/>
    </p:cViewPr>
  </p:notesTextViewPr>
  <p:sorterViewPr>
    <p:cViewPr>
      <p:scale>
        <a:sx n="66" d="100"/>
        <a:sy n="66" d="100"/>
      </p:scale>
      <p:origin x="0" y="25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2-06T10:08:37.056" idx="1">
    <p:pos x="10" y="202"/>
    <p:text>?</p:text>
    <p:extLst>
      <p:ext uri="{C676402C-5697-4E1C-873F-D02D1690AC5C}">
        <p15:threadingInfo xmlns="" xmlns:p15="http://schemas.microsoft.com/office/powerpoint/2012/main" timeZoneBias="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E43122-54EC-BB4E-A6C8-161BF986FB19}" type="datetimeFigureOut">
              <a:rPr lang="en-US" smtClean="0"/>
              <a:pPr/>
              <a:t>12/10/2019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6D9EF1-D537-FA4B-BDF0-DB96D65E2B87}" type="slidenum">
              <a:rPr lang="en-US" smtClean="0"/>
              <a:pPr/>
              <a:t>‹Nº›</a:t>
            </a:fld>
            <a:endParaRPr lang="en-US"/>
          </a:p>
        </p:txBody>
      </p:sp>
    </p:spTree>
    <p:extLst>
      <p:ext uri="{BB962C8B-B14F-4D97-AF65-F5344CB8AC3E}">
        <p14:creationId xmlns="" xmlns:p14="http://schemas.microsoft.com/office/powerpoint/2010/main" val="1175865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DD3592-F663-4DAD-82B0-B6206D1A948B}" type="datetimeFigureOut">
              <a:rPr lang="fr-FR" smtClean="0"/>
              <a:pPr/>
              <a:t>10/12/2019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B48DAC-8A2D-4825-850C-34E762FB0A5F}" type="slidenum">
              <a:rPr lang="fr-FR" smtClean="0"/>
              <a:pPr/>
              <a:t>‹Nº›</a:t>
            </a:fld>
            <a:endParaRPr lang="fr-FR"/>
          </a:p>
        </p:txBody>
      </p:sp>
    </p:spTree>
    <p:extLst>
      <p:ext uri="{BB962C8B-B14F-4D97-AF65-F5344CB8AC3E}">
        <p14:creationId xmlns="" xmlns:p14="http://schemas.microsoft.com/office/powerpoint/2010/main" val="2374507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a:t>Este conjunto de diapositivas está destinado a apoyar las actividades de promoción y sensibilización en los países que han</a:t>
            </a:r>
            <a:r>
              <a:rPr lang="es-ES" baseline="0" dirty="0"/>
              <a:t> decidido establecer una Plataforma Nacional de Información sobre Nutrición.</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a:t>Los países son libres de incluir diapositivas adicionales o realizar los cambios que deseen en las diapositivas.</a:t>
            </a:r>
          </a:p>
          <a:p>
            <a:endParaRPr lang="en-US" dirty="0"/>
          </a:p>
        </p:txBody>
      </p:sp>
      <p:sp>
        <p:nvSpPr>
          <p:cNvPr id="4" name="Slide Number Placeholder 3"/>
          <p:cNvSpPr>
            <a:spLocks noGrp="1"/>
          </p:cNvSpPr>
          <p:nvPr>
            <p:ph type="sldNum" sz="quarter" idx="10"/>
          </p:nvPr>
        </p:nvSpPr>
        <p:spPr/>
        <p:txBody>
          <a:bodyPr/>
          <a:lstStyle/>
          <a:p>
            <a:fld id="{A4B48DAC-8A2D-4825-850C-34E762FB0A5F}" type="slidenum">
              <a:rPr lang="fr-FR" smtClean="0"/>
              <a:pPr/>
              <a:t>1</a:t>
            </a:fld>
            <a:endParaRPr lang="fr-FR" smtClean="0"/>
          </a:p>
        </p:txBody>
      </p:sp>
    </p:spTree>
    <p:extLst>
      <p:ext uri="{BB962C8B-B14F-4D97-AF65-F5344CB8AC3E}">
        <p14:creationId xmlns="" xmlns:p14="http://schemas.microsoft.com/office/powerpoint/2010/main" val="1689372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600"/>
              </a:spcAft>
              <a:buClr>
                <a:schemeClr val="accent6">
                  <a:lumMod val="75000"/>
                </a:schemeClr>
              </a:buClr>
              <a:buNone/>
            </a:pPr>
            <a:r>
              <a:rPr lang="es-ES" sz="1200"/>
              <a:t>La PNIN es única porque </a:t>
            </a:r>
            <a:r>
              <a:rPr lang="es-ES" sz="1200" b="1"/>
              <a:t>reúne y pone en valor múltiples fuentes de datos</a:t>
            </a:r>
            <a:r>
              <a:rPr lang="es-ES" sz="1200"/>
              <a:t> de distintos sectores que influyen en la nutrición: salud; agricultura; agua, saneamiento e higiene; protección social; y educación, entre otros. </a:t>
            </a:r>
          </a:p>
          <a:p>
            <a:pPr marL="0" indent="0">
              <a:spcBef>
                <a:spcPts val="0"/>
              </a:spcBef>
              <a:spcAft>
                <a:spcPts val="600"/>
              </a:spcAft>
              <a:buClr>
                <a:schemeClr val="accent6">
                  <a:lumMod val="75000"/>
                </a:schemeClr>
              </a:buClr>
              <a:buNone/>
            </a:pPr>
            <a:endParaRPr lang="en-GB" sz="1200" dirty="0" smtClean="0"/>
          </a:p>
          <a:p>
            <a:pPr marL="0" indent="0">
              <a:spcBef>
                <a:spcPts val="0"/>
              </a:spcBef>
              <a:spcAft>
                <a:spcPts val="600"/>
              </a:spcAft>
              <a:buClr>
                <a:schemeClr val="accent6">
                  <a:lumMod val="75000"/>
                </a:schemeClr>
              </a:buClr>
              <a:buNone/>
            </a:pPr>
            <a:r>
              <a:rPr lang="es-ES" sz="1200"/>
              <a:t>El enfoque del análisis PNIN reside en el uso de datos nacionales y </a:t>
            </a:r>
            <a:r>
              <a:rPr lang="es-ES" sz="1200" b="1"/>
              <a:t>subnacionales </a:t>
            </a:r>
            <a:r>
              <a:rPr lang="es-ES" sz="1200"/>
              <a:t>para el </a:t>
            </a:r>
            <a:r>
              <a:rPr lang="es-ES" sz="1200" b="1"/>
              <a:t>seguimiento del progreso </a:t>
            </a:r>
            <a:r>
              <a:rPr lang="es-ES" sz="1200"/>
              <a:t>e identificar</a:t>
            </a:r>
            <a:r>
              <a:rPr lang="es-ES" sz="1200" b="1"/>
              <a:t> disparidades regionales </a:t>
            </a:r>
            <a:r>
              <a:rPr lang="es-ES" sz="1200"/>
              <a:t>en lo que respecta a </a:t>
            </a:r>
            <a:r>
              <a:rPr lang="es-ES" sz="1200" b="1"/>
              <a:t>resultados y determinantes de la nutrición</a:t>
            </a:r>
            <a:r>
              <a:rPr lang="es-ES" sz="1200"/>
              <a:t>; la </a:t>
            </a:r>
            <a:r>
              <a:rPr lang="es-ES" sz="1200" b="1"/>
              <a:t>cobertura de las intervenciones y los programas</a:t>
            </a:r>
            <a:r>
              <a:rPr lang="es-ES" sz="1200"/>
              <a:t>; así como las </a:t>
            </a:r>
            <a:r>
              <a:rPr lang="es-ES" sz="1200" b="1"/>
              <a:t>inversiones específicas y en favor de la nutrición</a:t>
            </a:r>
            <a:r>
              <a:rPr lang="es-ES" sz="1200"/>
              <a:t>. Este análisis es fundamental para la toma de decisiones sobre cómo dirigir los recursos. </a:t>
            </a:r>
          </a:p>
          <a:p>
            <a:pPr marL="0" indent="0">
              <a:spcBef>
                <a:spcPts val="0"/>
              </a:spcBef>
              <a:spcAft>
                <a:spcPts val="600"/>
              </a:spcAft>
              <a:buClr>
                <a:schemeClr val="accent6">
                  <a:lumMod val="75000"/>
                </a:schemeClr>
              </a:buClr>
              <a:buNone/>
            </a:pPr>
            <a:r>
              <a:rPr lang="es-ES" sz="1200"/>
              <a:t>Aunque principalmente está impulsada por las exigencias nacionales, la </a:t>
            </a:r>
            <a:r>
              <a:rPr lang="es-ES" sz="1200" b="1"/>
              <a:t>PNIN no será capaz de dar respuesta a todas las preguntas sobre políticas</a:t>
            </a:r>
            <a:r>
              <a:rPr lang="es-ES" sz="1200"/>
              <a:t>. Las preguntas generales se deben desglosar en preguntas más específicas que puedan ser respondidas por la PNIN </a:t>
            </a:r>
            <a:r>
              <a:rPr lang="es-ES" sz="1200" b="1"/>
              <a:t>teniendo en cuenta los datos disponibles y la calidad de los mismos</a:t>
            </a:r>
            <a:r>
              <a:rPr lang="es-ES" sz="1200"/>
              <a:t>. </a:t>
            </a:r>
          </a:p>
          <a:p>
            <a:pPr marL="0" indent="0">
              <a:spcBef>
                <a:spcPts val="0"/>
              </a:spcBef>
              <a:spcAft>
                <a:spcPts val="600"/>
              </a:spcAft>
              <a:buClr>
                <a:schemeClr val="accent6">
                  <a:lumMod val="75000"/>
                </a:schemeClr>
              </a:buClr>
              <a:buNone/>
            </a:pPr>
            <a:r>
              <a:rPr lang="es-ES" sz="1200"/>
              <a:t>Para las preguntas que requieran un análisis más complejo o la recogida de datos adicionales (como análisis causales, la evaluación del impacto o análisis de costo-efectividad), se puede consultar la bibliografía científica para evaluar las pruebas existentes, o bien la pregunta puede ser trasladada a un organismo de investigación.</a:t>
            </a:r>
          </a:p>
          <a:p>
            <a:endParaRPr lang="en-US" dirty="0"/>
          </a:p>
        </p:txBody>
      </p:sp>
      <p:sp>
        <p:nvSpPr>
          <p:cNvPr id="4" name="Slide Number Placeholder 3"/>
          <p:cNvSpPr>
            <a:spLocks noGrp="1"/>
          </p:cNvSpPr>
          <p:nvPr>
            <p:ph type="sldNum" sz="quarter" idx="10"/>
          </p:nvPr>
        </p:nvSpPr>
        <p:spPr/>
        <p:txBody>
          <a:bodyPr/>
          <a:lstStyle/>
          <a:p>
            <a:fld id="{A4B48DAC-8A2D-4825-850C-34E762FB0A5F}" type="slidenum">
              <a:rPr lang="fr-FR" smtClean="0"/>
              <a:pPr/>
              <a:t>10</a:t>
            </a:fld>
            <a:endParaRPr lang="fr-FR" smtClean="0"/>
          </a:p>
        </p:txBody>
      </p:sp>
    </p:spTree>
    <p:extLst>
      <p:ext uri="{BB962C8B-B14F-4D97-AF65-F5344CB8AC3E}">
        <p14:creationId xmlns="" xmlns:p14="http://schemas.microsoft.com/office/powerpoint/2010/main" val="3492264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628650" lvl="1" indent="-171450">
              <a:spcAft>
                <a:spcPts val="600"/>
              </a:spcAft>
              <a:buClr>
                <a:srgbClr val="DADC4B">
                  <a:lumMod val="75000"/>
                </a:srgbClr>
              </a:buClr>
              <a:buFont typeface="Arial"/>
              <a:buChar char="•"/>
            </a:pPr>
            <a:r>
              <a:rPr lang="es-ES" sz="1200" dirty="0">
                <a:solidFill>
                  <a:schemeClr val="accent2"/>
                </a:solidFill>
              </a:rPr>
              <a:t>La PNIN es</a:t>
            </a:r>
            <a:r>
              <a:rPr lang="es-ES" sz="1200" b="1" dirty="0">
                <a:solidFill>
                  <a:schemeClr val="accent2"/>
                </a:solidFill>
              </a:rPr>
              <a:t> asumida como propia por el país. </a:t>
            </a:r>
            <a:r>
              <a:rPr lang="es-ES" sz="1200" dirty="0">
                <a:solidFill>
                  <a:srgbClr val="575757"/>
                </a:solidFill>
              </a:rPr>
              <a:t>Fortalece la capacidad sistémica, institucional e individual, y está arraigada dentro de las instituciones nacionales existentes y el sistema actual de coordinación multisectorial para la nutrición.</a:t>
            </a:r>
          </a:p>
          <a:p>
            <a:pPr marL="628650" lvl="1" indent="-171450">
              <a:spcAft>
                <a:spcPts val="600"/>
              </a:spcAft>
              <a:buClr>
                <a:srgbClr val="DADC4B">
                  <a:lumMod val="75000"/>
                </a:srgbClr>
              </a:buClr>
              <a:buFont typeface="Arial"/>
              <a:buChar char="•"/>
            </a:pPr>
            <a:r>
              <a:rPr lang="es-ES" sz="1200" dirty="0">
                <a:solidFill>
                  <a:schemeClr val="accent3"/>
                </a:solidFill>
              </a:rPr>
              <a:t>La PNIN está </a:t>
            </a:r>
            <a:r>
              <a:rPr lang="es-ES" sz="1200" b="1" dirty="0">
                <a:solidFill>
                  <a:schemeClr val="accent3"/>
                </a:solidFill>
              </a:rPr>
              <a:t>orientada según el país. </a:t>
            </a:r>
            <a:r>
              <a:rPr lang="es-ES" sz="1200" dirty="0">
                <a:solidFill>
                  <a:srgbClr val="575757"/>
                </a:solidFill>
              </a:rPr>
              <a:t>Está basada en las cuestiones prioritarias del país en materia de políticas y programas específicos y en favor de la nutrición. </a:t>
            </a:r>
          </a:p>
          <a:p>
            <a:pPr marL="628650" lvl="1" indent="-171450">
              <a:spcAft>
                <a:spcPts val="600"/>
              </a:spcAft>
              <a:buClr>
                <a:srgbClr val="DADC4B">
                  <a:lumMod val="75000"/>
                </a:srgbClr>
              </a:buClr>
              <a:buFont typeface="Arial"/>
              <a:buChar char="•"/>
            </a:pPr>
            <a:r>
              <a:rPr lang="es-ES" sz="1200" dirty="0"/>
              <a:t>La </a:t>
            </a:r>
            <a:r>
              <a:rPr lang="es-ES" sz="1200" dirty="0">
                <a:solidFill>
                  <a:schemeClr val="accent4"/>
                </a:solidFill>
              </a:rPr>
              <a:t>PNIN analiza </a:t>
            </a:r>
            <a:r>
              <a:rPr lang="es-ES" sz="1200" b="1" dirty="0">
                <a:solidFill>
                  <a:schemeClr val="accent4"/>
                </a:solidFill>
              </a:rPr>
              <a:t>los datos existentes </a:t>
            </a:r>
            <a:r>
              <a:rPr lang="es-ES" sz="1200" dirty="0">
                <a:solidFill>
                  <a:schemeClr val="accent4"/>
                </a:solidFill>
              </a:rPr>
              <a:t>de </a:t>
            </a:r>
            <a:r>
              <a:rPr lang="es-ES" sz="1200" b="1" dirty="0">
                <a:solidFill>
                  <a:schemeClr val="accent4"/>
                </a:solidFill>
              </a:rPr>
              <a:t>fuentes multisectoriales</a:t>
            </a:r>
            <a:r>
              <a:rPr lang="es-ES" sz="1200" dirty="0">
                <a:solidFill>
                  <a:schemeClr val="accent4"/>
                </a:solidFill>
              </a:rPr>
              <a:t> para realizar análisis a nivel nacional y </a:t>
            </a:r>
            <a:r>
              <a:rPr lang="es-ES" sz="1200" b="1" dirty="0">
                <a:solidFill>
                  <a:schemeClr val="accent4"/>
                </a:solidFill>
              </a:rPr>
              <a:t>subnacional</a:t>
            </a:r>
            <a:r>
              <a:rPr lang="es-ES" sz="1200" dirty="0">
                <a:solidFill>
                  <a:srgbClr val="575757"/>
                </a:solidFill>
              </a:rPr>
              <a:t>. Como tal, mejora la accesibilidad de los datos relevantes sobre nutrición de varios conjuntos de datos y aprovecha mejor los datos infrautilizados. La PNIN no es responsable de recopilar datos nuevos. </a:t>
            </a:r>
          </a:p>
          <a:p>
            <a:pPr marL="628650" lvl="1" indent="-171450">
              <a:spcAft>
                <a:spcPts val="600"/>
              </a:spcAft>
              <a:buFont typeface="Arial"/>
              <a:buChar char="•"/>
            </a:pPr>
            <a:r>
              <a:rPr lang="es-ES" sz="1200" dirty="0">
                <a:solidFill>
                  <a:schemeClr val="accent1">
                    <a:lumMod val="75000"/>
                  </a:schemeClr>
                </a:solidFill>
              </a:rPr>
              <a:t>La PNIN comunica </a:t>
            </a:r>
            <a:r>
              <a:rPr lang="es-ES" sz="1200" b="1" dirty="0">
                <a:solidFill>
                  <a:schemeClr val="accent1">
                    <a:lumMod val="75000"/>
                  </a:schemeClr>
                </a:solidFill>
              </a:rPr>
              <a:t>mensajes claros y viables </a:t>
            </a:r>
            <a:r>
              <a:rPr lang="es-ES" sz="1200" dirty="0">
                <a:solidFill>
                  <a:schemeClr val="accent1">
                    <a:lumMod val="75000"/>
                  </a:schemeClr>
                </a:solidFill>
              </a:rPr>
              <a:t>de manera </a:t>
            </a:r>
            <a:r>
              <a:rPr lang="es-ES" sz="1200" b="1" dirty="0">
                <a:solidFill>
                  <a:schemeClr val="accent1">
                    <a:lumMod val="75000"/>
                  </a:schemeClr>
                </a:solidFill>
              </a:rPr>
              <a:t>oportuna</a:t>
            </a:r>
            <a:r>
              <a:rPr lang="es-ES" sz="1200" dirty="0">
                <a:solidFill>
                  <a:schemeClr val="accent1">
                    <a:lumMod val="75000"/>
                  </a:schemeClr>
                </a:solidFill>
              </a:rPr>
              <a:t> para influir en los legisladores. </a:t>
            </a:r>
            <a:r>
              <a:rPr lang="es-ES" sz="1200" dirty="0">
                <a:solidFill>
                  <a:srgbClr val="575757"/>
                </a:solidFill>
              </a:rPr>
              <a:t>Describe</a:t>
            </a:r>
            <a:r>
              <a:rPr lang="es-ES" sz="1200" dirty="0"/>
              <a:t> una historia que recorre las vías</a:t>
            </a:r>
            <a:r>
              <a:rPr lang="es-ES" sz="1200" b="1" dirty="0">
                <a:solidFill>
                  <a:schemeClr val="accent1"/>
                </a:solidFill>
              </a:rPr>
              <a:t> </a:t>
            </a:r>
            <a:r>
              <a:rPr lang="es-ES" sz="1200" dirty="0"/>
              <a:t>de impacto, tal y como se ve a continuación: de qué forma</a:t>
            </a:r>
            <a:r>
              <a:rPr lang="es-ES" sz="1200" b="1" dirty="0">
                <a:solidFill>
                  <a:schemeClr val="accent1"/>
                </a:solidFill>
              </a:rPr>
              <a:t> </a:t>
            </a:r>
            <a:r>
              <a:rPr lang="es-ES" sz="1200" dirty="0"/>
              <a:t>los insumos (inversiones, recursos humanos) están dando lugar a productos (cobertura de intervenciones) y se traducen en cambios en los resultados (determinantes de la nutrición), que finalmente tienen un impacto sobre los indicadores del estado nutricional, como el retraso en el crecimiento.</a:t>
            </a:r>
          </a:p>
          <a:p>
            <a:endParaRPr lang="en-US" dirty="0"/>
          </a:p>
        </p:txBody>
      </p:sp>
      <p:sp>
        <p:nvSpPr>
          <p:cNvPr id="4" name="Slide Number Placeholder 3"/>
          <p:cNvSpPr>
            <a:spLocks noGrp="1"/>
          </p:cNvSpPr>
          <p:nvPr>
            <p:ph type="sldNum" sz="quarter" idx="10"/>
          </p:nvPr>
        </p:nvSpPr>
        <p:spPr/>
        <p:txBody>
          <a:bodyPr/>
          <a:lstStyle/>
          <a:p>
            <a:fld id="{A4B48DAC-8A2D-4825-850C-34E762FB0A5F}" type="slidenum">
              <a:rPr lang="fr-FR" smtClean="0"/>
              <a:pPr/>
              <a:t>11</a:t>
            </a:fld>
            <a:endParaRPr lang="fr-FR" smtClean="0"/>
          </a:p>
        </p:txBody>
      </p:sp>
    </p:spTree>
    <p:extLst>
      <p:ext uri="{BB962C8B-B14F-4D97-AF65-F5344CB8AC3E}">
        <p14:creationId xmlns="" xmlns:p14="http://schemas.microsoft.com/office/powerpoint/2010/main" val="1195843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¿Cuál es el valor añadido de la PNIN? ¿En qué difiere la PNIN con respecto a iniciativas</a:t>
            </a:r>
            <a:r>
              <a:rPr lang="es-ES" baseline="0"/>
              <a:t> en curso centradas en el desarrollo de políticas, o centradas en el análisis de datos?</a:t>
            </a:r>
          </a:p>
          <a:p>
            <a:endParaRPr lang="en-US" baseline="0" dirty="0" smtClean="0"/>
          </a:p>
          <a:p>
            <a:r>
              <a:rPr lang="es-ES" baseline="0"/>
              <a:t>En primer lugar, como se ha dicho antes: La PNIN no es una organización o estructura nueva. Pretende ser incorporada en estructuras existentes, y propone una forma de trabajo un tanto diferente.</a:t>
            </a:r>
          </a:p>
          <a:p>
            <a:endParaRPr lang="en-US" baseline="0" dirty="0" smtClean="0"/>
          </a:p>
          <a:p>
            <a:r>
              <a:rPr lang="es-ES" baseline="0"/>
              <a:t>La PNIN es al mismo tiempo una plataforma, una herramienta y un proceso.</a:t>
            </a:r>
          </a:p>
          <a:p>
            <a:endParaRPr lang="en-US" baseline="0" dirty="0" smtClean="0"/>
          </a:p>
          <a:p>
            <a:pPr marL="228600" indent="-228600">
              <a:buFont typeface="Arial"/>
              <a:buChar char="•"/>
            </a:pPr>
            <a:r>
              <a:rPr lang="es-ES" baseline="0"/>
              <a:t>Se trata de una plataforma —como su nombre indica— para un diálogo sobre políticas orientado hacia los datos o basado en los datos, establecido entre legisladores encargados de decidir políticas y los analistas de datos</a:t>
            </a:r>
          </a:p>
          <a:p>
            <a:pPr marL="228600" indent="-228600">
              <a:buFont typeface="Arial"/>
              <a:buChar char="•"/>
            </a:pPr>
            <a:r>
              <a:rPr lang="es-ES" baseline="0"/>
              <a:t>También es una herramienta que ayuda a hacer un mejor uso de datos existentes —pero infrautilizados— y analizar estos datos de forma significativa.</a:t>
            </a:r>
          </a:p>
          <a:p>
            <a:pPr marL="228600" indent="-228600">
              <a:buFont typeface="Arial"/>
              <a:buChar char="•"/>
            </a:pPr>
            <a:r>
              <a:rPr lang="es-ES" baseline="0"/>
              <a:t>Sin embargo, la PNIN es un enfoque, o un proceso, que abarca tres pasos:</a:t>
            </a:r>
          </a:p>
          <a:p>
            <a:pPr marL="685800" lvl="1" indent="-228600">
              <a:buFont typeface="+mj-lt"/>
              <a:buAutoNum type="arabicPeriod"/>
            </a:pPr>
            <a:r>
              <a:rPr lang="es-ES" baseline="0"/>
              <a:t>Formulación de preguntas relevantes en torno a políticas sobre nutrición</a:t>
            </a:r>
          </a:p>
          <a:p>
            <a:pPr marL="685800" lvl="1" indent="-228600">
              <a:buFont typeface="+mj-lt"/>
              <a:buAutoNum type="arabicPeriod"/>
            </a:pPr>
            <a:r>
              <a:rPr lang="es-ES" baseline="0"/>
              <a:t>Análisis de los datos cuantitativos existentes para encontrar una respuesta a estas preguntas</a:t>
            </a:r>
          </a:p>
          <a:p>
            <a:pPr marL="685800" lvl="1" indent="-228600">
              <a:buFont typeface="+mj-lt"/>
              <a:buAutoNum type="arabicPeriod"/>
            </a:pPr>
            <a:r>
              <a:rPr lang="es-ES" baseline="0"/>
              <a:t>Comunicación de recomendaciones viables sobre estos hallazgos a los legisladores encargados de decidir políticas</a:t>
            </a:r>
          </a:p>
        </p:txBody>
      </p:sp>
      <p:sp>
        <p:nvSpPr>
          <p:cNvPr id="4" name="Slide Number Placeholder 3"/>
          <p:cNvSpPr>
            <a:spLocks noGrp="1"/>
          </p:cNvSpPr>
          <p:nvPr>
            <p:ph type="sldNum" sz="quarter" idx="10"/>
          </p:nvPr>
        </p:nvSpPr>
        <p:spPr/>
        <p:txBody>
          <a:bodyPr/>
          <a:lstStyle/>
          <a:p>
            <a:fld id="{A4B48DAC-8A2D-4825-850C-34E762FB0A5F}" type="slidenum">
              <a:rPr lang="fr-FR" smtClean="0"/>
              <a:pPr/>
              <a:t>12</a:t>
            </a:fld>
            <a:endParaRPr lang="fr-FR" smtClean="0"/>
          </a:p>
        </p:txBody>
      </p:sp>
    </p:spTree>
    <p:extLst>
      <p:ext uri="{BB962C8B-B14F-4D97-AF65-F5344CB8AC3E}">
        <p14:creationId xmlns="" xmlns:p14="http://schemas.microsoft.com/office/powerpoint/2010/main" val="3083420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Es de suma importancia</a:t>
            </a:r>
            <a:r>
              <a:rPr lang="es-ES" baseline="0"/>
              <a:t> que la PNIN esté integrada en las instituciones que ya desempeñan un papel en el sistema de coordinación multisectorial sobre nutrición.</a:t>
            </a:r>
          </a:p>
          <a:p>
            <a:endParaRPr lang="en-US" baseline="0" dirty="0" smtClean="0"/>
          </a:p>
          <a:p>
            <a:r>
              <a:rPr lang="es-ES" baseline="0"/>
              <a:t>Insertar aquí, si existe, una representación visual del sistema de coordinación multisectorial del país, destacando las instituciones/lugares con los que la PNIN está vinculada.</a:t>
            </a:r>
          </a:p>
          <a:p>
            <a:r>
              <a:rPr lang="es-ES" baseline="0"/>
              <a:t>A continuación, indicar al público de qué forma las organizaciones anfitrionas de la PNIN están vinculadas con las estructuras existentes.</a:t>
            </a:r>
          </a:p>
        </p:txBody>
      </p:sp>
      <p:sp>
        <p:nvSpPr>
          <p:cNvPr id="4" name="Slide Number Placeholder 3"/>
          <p:cNvSpPr>
            <a:spLocks noGrp="1"/>
          </p:cNvSpPr>
          <p:nvPr>
            <p:ph type="sldNum" sz="quarter" idx="10"/>
          </p:nvPr>
        </p:nvSpPr>
        <p:spPr/>
        <p:txBody>
          <a:bodyPr/>
          <a:lstStyle/>
          <a:p>
            <a:fld id="{A4B48DAC-8A2D-4825-850C-34E762FB0A5F}" type="slidenum">
              <a:rPr lang="fr-FR" smtClean="0"/>
              <a:pPr/>
              <a:t>13</a:t>
            </a:fld>
            <a:endParaRPr lang="fr-FR" smtClean="0"/>
          </a:p>
        </p:txBody>
      </p:sp>
    </p:spTree>
    <p:extLst>
      <p:ext uri="{BB962C8B-B14F-4D97-AF65-F5344CB8AC3E}">
        <p14:creationId xmlns="" xmlns:p14="http://schemas.microsoft.com/office/powerpoint/2010/main" val="1456708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El</a:t>
            </a:r>
            <a:r>
              <a:rPr lang="es-ES" baseline="0"/>
              <a:t> proceso de la PNIN pretende apoyar el seguimiento del progreso y la corrección del rumbo de las estrategias o los planes de acción sobre nutrición nacional más recientes y relevantes. </a:t>
            </a:r>
          </a:p>
          <a:p>
            <a:endParaRPr lang="en-US" baseline="0" dirty="0" smtClean="0"/>
          </a:p>
          <a:p>
            <a:r>
              <a:rPr lang="es-ES" baseline="0"/>
              <a:t>Indicar en esta diapositiva cuál es el plan o la estrategia en que necesita centrarse la PNIN de su país.</a:t>
            </a:r>
          </a:p>
        </p:txBody>
      </p:sp>
      <p:sp>
        <p:nvSpPr>
          <p:cNvPr id="4" name="Slide Number Placeholder 3"/>
          <p:cNvSpPr>
            <a:spLocks noGrp="1"/>
          </p:cNvSpPr>
          <p:nvPr>
            <p:ph type="sldNum" sz="quarter" idx="10"/>
          </p:nvPr>
        </p:nvSpPr>
        <p:spPr/>
        <p:txBody>
          <a:bodyPr/>
          <a:lstStyle/>
          <a:p>
            <a:fld id="{A4B48DAC-8A2D-4825-850C-34E762FB0A5F}" type="slidenum">
              <a:rPr lang="fr-FR" smtClean="0"/>
              <a:pPr/>
              <a:t>14</a:t>
            </a:fld>
            <a:endParaRPr lang="fr-FR" smtClean="0"/>
          </a:p>
        </p:txBody>
      </p:sp>
    </p:spTree>
    <p:extLst>
      <p:ext uri="{BB962C8B-B14F-4D97-AF65-F5344CB8AC3E}">
        <p14:creationId xmlns="" xmlns:p14="http://schemas.microsoft.com/office/powerpoint/2010/main" val="488281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Como ya se ha mencionado anteriormente, el enfoque </a:t>
            </a:r>
            <a:r>
              <a:rPr lang="es-ES" dirty="0" smtClean="0"/>
              <a:t>de la </a:t>
            </a:r>
            <a:r>
              <a:rPr lang="es-ES" dirty="0"/>
              <a:t>PNIN consta de tres pasos.</a:t>
            </a:r>
          </a:p>
          <a:p>
            <a:endParaRPr lang="en-US" dirty="0" smtClean="0"/>
          </a:p>
          <a:p>
            <a:pPr marL="228600" indent="-228600">
              <a:buFont typeface="+mj-lt"/>
              <a:buAutoNum type="arabicPeriod"/>
            </a:pPr>
            <a:r>
              <a:rPr lang="es-ES" dirty="0"/>
              <a:t>El primer paso consiste en formular preguntas relevantes en torno a políticas sobre nutrición</a:t>
            </a:r>
            <a:r>
              <a:rPr lang="es-ES" baseline="0" dirty="0"/>
              <a:t>, basadas en las prioridades del gobierno</a:t>
            </a:r>
          </a:p>
          <a:p>
            <a:pPr marL="228600" indent="-228600">
              <a:buFont typeface="+mj-lt"/>
              <a:buAutoNum type="arabicPeriod"/>
            </a:pPr>
            <a:r>
              <a:rPr lang="es-ES" baseline="0" dirty="0"/>
              <a:t>El segundo paso consiste en analizar </a:t>
            </a:r>
            <a:r>
              <a:rPr lang="es-ES" baseline="0" dirty="0" smtClean="0"/>
              <a:t>datos </a:t>
            </a:r>
            <a:r>
              <a:rPr lang="es-ES" baseline="0" dirty="0"/>
              <a:t>existentes </a:t>
            </a:r>
            <a:r>
              <a:rPr lang="es-ES" sz="1200" dirty="0" smtClean="0"/>
              <a:t>para esclarecer </a:t>
            </a:r>
            <a:r>
              <a:rPr lang="es-ES" baseline="0" dirty="0" smtClean="0"/>
              <a:t>las </a:t>
            </a:r>
            <a:r>
              <a:rPr lang="es-ES" baseline="0" dirty="0"/>
              <a:t>preguntas</a:t>
            </a:r>
          </a:p>
          <a:p>
            <a:pPr marL="228600" indent="-228600">
              <a:buFont typeface="+mj-lt"/>
              <a:buAutoNum type="arabicPeriod"/>
            </a:pPr>
            <a:r>
              <a:rPr lang="es-ES" baseline="0" dirty="0"/>
              <a:t>El tercer paso es comunicar las conclusiones del análisis, convirtiéndolas en mensajes para pasar a la acción destinados al público adecuado de responsables de la toma de decisiones</a:t>
            </a:r>
          </a:p>
          <a:p>
            <a:pPr marL="228600" indent="-228600">
              <a:buFont typeface="+mj-lt"/>
              <a:buAutoNum type="arabicPeriod"/>
            </a:pPr>
            <a:endParaRPr lang="en-US" baseline="0" dirty="0" smtClean="0"/>
          </a:p>
          <a:p>
            <a:pPr marL="0" indent="0">
              <a:buFont typeface="+mj-lt"/>
              <a:buNone/>
            </a:pPr>
            <a:r>
              <a:rPr lang="es-ES" baseline="0" dirty="0"/>
              <a:t>Las siguientes diapositivas explican paso a paso el pequeño gráfico que aparece aquí</a:t>
            </a:r>
          </a:p>
        </p:txBody>
      </p:sp>
      <p:sp>
        <p:nvSpPr>
          <p:cNvPr id="4" name="Slide Number Placeholder 3"/>
          <p:cNvSpPr>
            <a:spLocks noGrp="1"/>
          </p:cNvSpPr>
          <p:nvPr>
            <p:ph type="sldNum" sz="quarter" idx="10"/>
          </p:nvPr>
        </p:nvSpPr>
        <p:spPr/>
        <p:txBody>
          <a:bodyPr/>
          <a:lstStyle/>
          <a:p>
            <a:fld id="{A4B48DAC-8A2D-4825-850C-34E762FB0A5F}" type="slidenum">
              <a:rPr lang="fr-FR" smtClean="0"/>
              <a:pPr/>
              <a:t>15</a:t>
            </a:fld>
            <a:endParaRPr lang="fr-FR" smtClean="0"/>
          </a:p>
        </p:txBody>
      </p:sp>
    </p:spTree>
    <p:extLst>
      <p:ext uri="{BB962C8B-B14F-4D97-AF65-F5344CB8AC3E}">
        <p14:creationId xmlns="" xmlns:p14="http://schemas.microsoft.com/office/powerpoint/2010/main" val="2201728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00"/>
              </a:spcAft>
              <a:buClr>
                <a:schemeClr val="accent6">
                  <a:lumMod val="75000"/>
                </a:schemeClr>
              </a:buClr>
            </a:pPr>
            <a:r>
              <a:rPr lang="es-ES" sz="1200" dirty="0"/>
              <a:t>El </a:t>
            </a:r>
            <a:r>
              <a:rPr lang="es-ES" sz="1200" b="1" dirty="0"/>
              <a:t>enfoque de la PNIN</a:t>
            </a:r>
            <a:r>
              <a:rPr lang="es-ES" sz="1200" dirty="0"/>
              <a:t> es flexible y permite a los países aplicar el enfoque mediante sus propios mecanismos y estructuras. </a:t>
            </a:r>
          </a:p>
          <a:p>
            <a:pPr>
              <a:spcAft>
                <a:spcPts val="500"/>
              </a:spcAft>
              <a:buClr>
                <a:schemeClr val="accent6">
                  <a:lumMod val="75000"/>
                </a:schemeClr>
              </a:buClr>
            </a:pPr>
            <a:endParaRPr lang="en-US" sz="1200" dirty="0" smtClean="0">
              <a:solidFill>
                <a:srgbClr val="FF0000"/>
              </a:solidFill>
            </a:endParaRPr>
          </a:p>
        </p:txBody>
      </p:sp>
      <p:sp>
        <p:nvSpPr>
          <p:cNvPr id="4" name="Slide Number Placeholder 3"/>
          <p:cNvSpPr>
            <a:spLocks noGrp="1"/>
          </p:cNvSpPr>
          <p:nvPr>
            <p:ph type="sldNum" sz="quarter" idx="10"/>
          </p:nvPr>
        </p:nvSpPr>
        <p:spPr/>
        <p:txBody>
          <a:bodyPr/>
          <a:lstStyle/>
          <a:p>
            <a:fld id="{A4B48DAC-8A2D-4825-850C-34E762FB0A5F}" type="slidenum">
              <a:rPr lang="fr-FR" smtClean="0"/>
              <a:pPr/>
              <a:t>16</a:t>
            </a:fld>
            <a:endParaRPr lang="fr-FR" smtClean="0"/>
          </a:p>
        </p:txBody>
      </p:sp>
    </p:spTree>
    <p:extLst>
      <p:ext uri="{BB962C8B-B14F-4D97-AF65-F5344CB8AC3E}">
        <p14:creationId xmlns="" xmlns:p14="http://schemas.microsoft.com/office/powerpoint/2010/main" val="4111516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00"/>
              </a:spcAft>
              <a:buClr>
                <a:schemeClr val="accent6">
                  <a:lumMod val="75000"/>
                </a:schemeClr>
              </a:buClr>
            </a:pPr>
            <a:r>
              <a:rPr lang="es-ES" sz="1200"/>
              <a:t>El </a:t>
            </a:r>
            <a:r>
              <a:rPr lang="es-ES" sz="1200" b="1"/>
              <a:t>enfoque de la PNIN</a:t>
            </a:r>
            <a:r>
              <a:rPr lang="es-ES" sz="1200"/>
              <a:t> es flexible y permite a los países aplicar el enfoque mediante sus propios mecanismos y estructuras. </a:t>
            </a:r>
          </a:p>
          <a:p>
            <a:pPr>
              <a:spcAft>
                <a:spcPts val="500"/>
              </a:spcAft>
              <a:buClr>
                <a:schemeClr val="accent6">
                  <a:lumMod val="75000"/>
                </a:schemeClr>
              </a:buClr>
            </a:pPr>
            <a:endParaRPr lang="en-US" sz="1200" dirty="0" smtClean="0"/>
          </a:p>
          <a:p>
            <a:pPr>
              <a:spcAft>
                <a:spcPts val="500"/>
              </a:spcAft>
              <a:buClr>
                <a:schemeClr val="accent6">
                  <a:lumMod val="75000"/>
                </a:schemeClr>
              </a:buClr>
            </a:pPr>
            <a:r>
              <a:rPr lang="es-ES" sz="1200">
                <a:solidFill>
                  <a:srgbClr val="FF0000"/>
                </a:solidFill>
              </a:rPr>
              <a:t>A nivel de país </a:t>
            </a:r>
            <a:r>
              <a:rPr lang="es-ES" sz="1200"/>
              <a:t>la PNIN está arraigada en instituciones existentes y sistemas multisectoriales nacionales sobre nutrición. </a:t>
            </a:r>
          </a:p>
        </p:txBody>
      </p:sp>
      <p:sp>
        <p:nvSpPr>
          <p:cNvPr id="4" name="Slide Number Placeholder 3"/>
          <p:cNvSpPr>
            <a:spLocks noGrp="1"/>
          </p:cNvSpPr>
          <p:nvPr>
            <p:ph type="sldNum" sz="quarter" idx="10"/>
          </p:nvPr>
        </p:nvSpPr>
        <p:spPr/>
        <p:txBody>
          <a:bodyPr/>
          <a:lstStyle/>
          <a:p>
            <a:fld id="{A4B48DAC-8A2D-4825-850C-34E762FB0A5F}" type="slidenum">
              <a:rPr lang="fr-FR" smtClean="0"/>
              <a:pPr/>
              <a:t>17</a:t>
            </a:fld>
            <a:endParaRPr lang="fr-FR" smtClean="0"/>
          </a:p>
        </p:txBody>
      </p:sp>
    </p:spTree>
    <p:extLst>
      <p:ext uri="{BB962C8B-B14F-4D97-AF65-F5344CB8AC3E}">
        <p14:creationId xmlns="" xmlns:p14="http://schemas.microsoft.com/office/powerpoint/2010/main" val="3730536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00"/>
              </a:spcAft>
              <a:buClr>
                <a:schemeClr val="accent6">
                  <a:lumMod val="75000"/>
                </a:schemeClr>
              </a:buClr>
            </a:pPr>
            <a:r>
              <a:rPr lang="es-ES" sz="1200"/>
              <a:t>El </a:t>
            </a:r>
            <a:r>
              <a:rPr lang="es-ES" sz="1200" b="1"/>
              <a:t>enfoque de la PNIN</a:t>
            </a:r>
            <a:r>
              <a:rPr lang="es-ES" sz="1200"/>
              <a:t> es flexible y permite a los países aplicar el enfoque mediante sus propios mecanismos y estructuras. </a:t>
            </a:r>
          </a:p>
          <a:p>
            <a:pPr>
              <a:spcAft>
                <a:spcPts val="500"/>
              </a:spcAft>
              <a:buClr>
                <a:schemeClr val="accent6">
                  <a:lumMod val="75000"/>
                </a:schemeClr>
              </a:buClr>
            </a:pPr>
            <a:endParaRPr lang="en-US" sz="1200" dirty="0" smtClean="0">
              <a:solidFill>
                <a:srgbClr val="FF0000"/>
              </a:solidFill>
            </a:endParaRPr>
          </a:p>
          <a:p>
            <a:pPr>
              <a:spcAft>
                <a:spcPts val="500"/>
              </a:spcAft>
              <a:buClr>
                <a:schemeClr val="accent6">
                  <a:lumMod val="75000"/>
                </a:schemeClr>
              </a:buClr>
            </a:pPr>
            <a:r>
              <a:rPr lang="es-ES" sz="1200">
                <a:solidFill>
                  <a:srgbClr val="FF0000"/>
                </a:solidFill>
              </a:rPr>
              <a:t>A nivel de país </a:t>
            </a:r>
            <a:r>
              <a:rPr lang="es-ES" sz="1200"/>
              <a:t>la PNIN está arraigada en instituciones existentes y sistemas multisectoriales nacionales sobre nutrición. </a:t>
            </a:r>
          </a:p>
          <a:p>
            <a:pPr>
              <a:spcAft>
                <a:spcPts val="500"/>
              </a:spcAft>
              <a:buClr>
                <a:schemeClr val="accent6">
                  <a:lumMod val="75000"/>
                </a:schemeClr>
              </a:buClr>
            </a:pPr>
            <a:r>
              <a:rPr lang="es-ES" sz="1200"/>
              <a:t>A partir del análisis de los datos disponibles a nivel subnacional, se generan pruebas…</a:t>
            </a:r>
          </a:p>
        </p:txBody>
      </p:sp>
      <p:sp>
        <p:nvSpPr>
          <p:cNvPr id="4" name="Slide Number Placeholder 3"/>
          <p:cNvSpPr>
            <a:spLocks noGrp="1"/>
          </p:cNvSpPr>
          <p:nvPr>
            <p:ph type="sldNum" sz="quarter" idx="10"/>
          </p:nvPr>
        </p:nvSpPr>
        <p:spPr/>
        <p:txBody>
          <a:bodyPr/>
          <a:lstStyle/>
          <a:p>
            <a:fld id="{A4B48DAC-8A2D-4825-850C-34E762FB0A5F}" type="slidenum">
              <a:rPr lang="fr-FR" smtClean="0"/>
              <a:pPr/>
              <a:t>18</a:t>
            </a:fld>
            <a:endParaRPr lang="fr-FR" smtClean="0"/>
          </a:p>
        </p:txBody>
      </p:sp>
    </p:spTree>
    <p:extLst>
      <p:ext uri="{BB962C8B-B14F-4D97-AF65-F5344CB8AC3E}">
        <p14:creationId xmlns="" xmlns:p14="http://schemas.microsoft.com/office/powerpoint/2010/main" val="1998691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00"/>
              </a:spcAft>
              <a:buClr>
                <a:schemeClr val="accent6">
                  <a:lumMod val="75000"/>
                </a:schemeClr>
              </a:buClr>
            </a:pPr>
            <a:r>
              <a:rPr lang="es-ES" sz="1200"/>
              <a:t>El </a:t>
            </a:r>
            <a:r>
              <a:rPr lang="es-ES" sz="1200" b="1"/>
              <a:t>enfoque de la PNIN</a:t>
            </a:r>
            <a:r>
              <a:rPr lang="es-ES" sz="1200"/>
              <a:t> es flexible y permite a los países aplicar el enfoque mediante sus propios mecanismos y estructuras. </a:t>
            </a:r>
          </a:p>
          <a:p>
            <a:pPr>
              <a:spcAft>
                <a:spcPts val="500"/>
              </a:spcAft>
              <a:buClr>
                <a:schemeClr val="accent6">
                  <a:lumMod val="75000"/>
                </a:schemeClr>
              </a:buClr>
            </a:pPr>
            <a:endParaRPr lang="en-US" sz="1200" dirty="0" smtClean="0">
              <a:solidFill>
                <a:srgbClr val="FF0000"/>
              </a:solidFill>
            </a:endParaRPr>
          </a:p>
          <a:p>
            <a:pPr>
              <a:spcAft>
                <a:spcPts val="500"/>
              </a:spcAft>
              <a:buClr>
                <a:schemeClr val="accent6">
                  <a:lumMod val="75000"/>
                </a:schemeClr>
              </a:buClr>
            </a:pPr>
            <a:r>
              <a:rPr lang="es-ES" sz="1200">
                <a:solidFill>
                  <a:srgbClr val="FF0000"/>
                </a:solidFill>
              </a:rPr>
              <a:t>A nivel de país </a:t>
            </a:r>
            <a:r>
              <a:rPr lang="es-ES" sz="1200"/>
              <a:t>la PNIN está arraigada en instituciones existentes y sistemas multisectoriales nacionales sobre nutrición. </a:t>
            </a:r>
          </a:p>
          <a:p>
            <a:pPr>
              <a:spcAft>
                <a:spcPts val="500"/>
              </a:spcAft>
              <a:buClr>
                <a:schemeClr val="accent6">
                  <a:lumMod val="75000"/>
                </a:schemeClr>
              </a:buClr>
            </a:pPr>
            <a:r>
              <a:rPr lang="es-ES" sz="1200"/>
              <a:t>A partir del análisis de los datos disponibles a nivel subnacional, se generan pruebas…</a:t>
            </a:r>
          </a:p>
          <a:p>
            <a:pPr>
              <a:spcAft>
                <a:spcPts val="500"/>
              </a:spcAft>
              <a:buClr>
                <a:schemeClr val="accent6">
                  <a:lumMod val="75000"/>
                </a:schemeClr>
              </a:buClr>
            </a:pPr>
            <a:r>
              <a:rPr lang="es-ES" sz="1200"/>
              <a:t>que son utilizadas por las partes interesadas nacionales para formular políticas, diseñar programas y asignar inversiones </a:t>
            </a:r>
          </a:p>
        </p:txBody>
      </p:sp>
      <p:sp>
        <p:nvSpPr>
          <p:cNvPr id="4" name="Slide Number Placeholder 3"/>
          <p:cNvSpPr>
            <a:spLocks noGrp="1"/>
          </p:cNvSpPr>
          <p:nvPr>
            <p:ph type="sldNum" sz="quarter" idx="10"/>
          </p:nvPr>
        </p:nvSpPr>
        <p:spPr/>
        <p:txBody>
          <a:bodyPr/>
          <a:lstStyle/>
          <a:p>
            <a:fld id="{A4B48DAC-8A2D-4825-850C-34E762FB0A5F}" type="slidenum">
              <a:rPr lang="fr-FR" smtClean="0"/>
              <a:pPr/>
              <a:t>19</a:t>
            </a:fld>
            <a:endParaRPr lang="fr-FR" smtClean="0"/>
          </a:p>
        </p:txBody>
      </p:sp>
    </p:spTree>
    <p:extLst>
      <p:ext uri="{BB962C8B-B14F-4D97-AF65-F5344CB8AC3E}">
        <p14:creationId xmlns="" xmlns:p14="http://schemas.microsoft.com/office/powerpoint/2010/main" val="3850110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Esta </a:t>
            </a:r>
            <a:r>
              <a:rPr lang="es-ES" baseline="0" dirty="0"/>
              <a:t>presentación está destinada a </a:t>
            </a:r>
          </a:p>
          <a:p>
            <a:r>
              <a:rPr lang="es-ES" baseline="0" dirty="0"/>
              <a:t>1) un público que esté trabajando sobre la nutrición, y que sea un importante actor potencial en la creación de un diálogo de políticas basado en datos, mediante el enfoque de la PNIN</a:t>
            </a:r>
          </a:p>
          <a:p>
            <a:r>
              <a:rPr lang="es-ES" baseline="0" dirty="0"/>
              <a:t>2) un público cuyo principal interés no sea la nutrición, pero que se considere que trabaja en sectores relacionados con la nutrición o a favor de la nutrición y que, por lo tanto, también sea parte interesada clave para el enfoque de la PNIN</a:t>
            </a:r>
          </a:p>
          <a:p>
            <a:endParaRPr lang="en-US" baseline="0" dirty="0" smtClean="0"/>
          </a:p>
          <a:p>
            <a:r>
              <a:rPr lang="es-ES" baseline="0" dirty="0"/>
              <a:t>Los temas abordados son los siguientes:</a:t>
            </a:r>
          </a:p>
          <a:p>
            <a:pPr marL="228600" indent="-228600">
              <a:buAutoNum type="arabicParenR"/>
            </a:pPr>
            <a:r>
              <a:rPr lang="es-ES" baseline="0" dirty="0"/>
              <a:t>La presentación destaca la importancia de la nutrición para las personas, las comunidades y las sociedades, a fin de explicar por qué es importante invertir en nutrición</a:t>
            </a:r>
          </a:p>
          <a:p>
            <a:pPr marL="228600" indent="-228600">
              <a:buAutoNum type="arabicParenR"/>
            </a:pPr>
            <a:r>
              <a:rPr lang="es-ES" baseline="0" dirty="0"/>
              <a:t>La presentación explica que debido a la compleja causalidad de la nutrición, es necesario un enfoque multisectorial para resolver los problemas</a:t>
            </a:r>
          </a:p>
          <a:p>
            <a:pPr marL="228600" indent="-228600">
              <a:buAutoNum type="arabicParenR"/>
            </a:pPr>
            <a:r>
              <a:rPr lang="es-ES" baseline="0" dirty="0"/>
              <a:t>La presentación aborda las diferentes contribuciones de los diferentes sectores o ministerios</a:t>
            </a:r>
          </a:p>
          <a:p>
            <a:pPr marL="228600" indent="-228600">
              <a:buAutoNum type="arabicParenR"/>
            </a:pPr>
            <a:r>
              <a:rPr lang="es-ES" baseline="0" dirty="0"/>
              <a:t>Asimismo, explica las razones por las que los datos y las pruebas son importantes para la formulación de políticas</a:t>
            </a:r>
          </a:p>
          <a:p>
            <a:pPr marL="228600" indent="-228600">
              <a:buAutoNum type="arabicParenR"/>
            </a:pPr>
            <a:r>
              <a:rPr lang="es-ES" baseline="0" dirty="0"/>
              <a:t>Y, por último, la presentación establece qué es el enfoque </a:t>
            </a:r>
            <a:r>
              <a:rPr lang="es-ES" baseline="0" dirty="0" smtClean="0"/>
              <a:t>de la PNIN</a:t>
            </a:r>
            <a:r>
              <a:rPr lang="es-ES" baseline="0" dirty="0"/>
              <a:t>, y de qué forma complementa las estructuras y los enfoques multisectoriales de nutrición existentes </a:t>
            </a:r>
          </a:p>
        </p:txBody>
      </p:sp>
      <p:sp>
        <p:nvSpPr>
          <p:cNvPr id="4" name="Slide Number Placeholder 3"/>
          <p:cNvSpPr>
            <a:spLocks noGrp="1"/>
          </p:cNvSpPr>
          <p:nvPr>
            <p:ph type="sldNum" sz="quarter" idx="10"/>
          </p:nvPr>
        </p:nvSpPr>
        <p:spPr/>
        <p:txBody>
          <a:bodyPr/>
          <a:lstStyle/>
          <a:p>
            <a:fld id="{A4B48DAC-8A2D-4825-850C-34E762FB0A5F}" type="slidenum">
              <a:rPr lang="fr-FR" smtClean="0"/>
              <a:pPr/>
              <a:t>2</a:t>
            </a:fld>
            <a:endParaRPr lang="fr-FR" smtClean="0"/>
          </a:p>
        </p:txBody>
      </p:sp>
    </p:spTree>
    <p:extLst>
      <p:ext uri="{BB962C8B-B14F-4D97-AF65-F5344CB8AC3E}">
        <p14:creationId xmlns="" xmlns:p14="http://schemas.microsoft.com/office/powerpoint/2010/main" val="3925110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00"/>
              </a:spcAft>
              <a:buClr>
                <a:schemeClr val="accent6">
                  <a:lumMod val="75000"/>
                </a:schemeClr>
              </a:buClr>
            </a:pPr>
            <a:r>
              <a:rPr lang="es-ES" sz="1200" dirty="0"/>
              <a:t>El </a:t>
            </a:r>
            <a:r>
              <a:rPr lang="es-ES" sz="1200" b="1" dirty="0"/>
              <a:t>enfoque de la PNIN</a:t>
            </a:r>
            <a:r>
              <a:rPr lang="es-ES" sz="1200" dirty="0"/>
              <a:t> es flexible y permite a los países aplicar el enfoque mediante sus propios mecanismos y estructuras. </a:t>
            </a:r>
          </a:p>
          <a:p>
            <a:pPr>
              <a:spcAft>
                <a:spcPts val="500"/>
              </a:spcAft>
              <a:buClr>
                <a:schemeClr val="accent6">
                  <a:lumMod val="75000"/>
                </a:schemeClr>
              </a:buClr>
            </a:pPr>
            <a:endParaRPr lang="en-US" sz="1200" dirty="0" smtClean="0">
              <a:solidFill>
                <a:srgbClr val="FF0000"/>
              </a:solidFill>
            </a:endParaRPr>
          </a:p>
          <a:p>
            <a:pPr>
              <a:spcAft>
                <a:spcPts val="500"/>
              </a:spcAft>
              <a:buClr>
                <a:schemeClr val="accent6">
                  <a:lumMod val="75000"/>
                </a:schemeClr>
              </a:buClr>
            </a:pPr>
            <a:r>
              <a:rPr lang="es-ES" sz="1200" dirty="0">
                <a:solidFill>
                  <a:srgbClr val="FF0000"/>
                </a:solidFill>
              </a:rPr>
              <a:t>A nivel de país </a:t>
            </a:r>
            <a:r>
              <a:rPr lang="es-ES" sz="1200" dirty="0"/>
              <a:t>la PNIN está arraigada en instituciones existentes y sistemas multisectoriales nacionales sobre nutrición. </a:t>
            </a:r>
          </a:p>
          <a:p>
            <a:pPr>
              <a:spcAft>
                <a:spcPts val="500"/>
              </a:spcAft>
              <a:buClr>
                <a:schemeClr val="accent6">
                  <a:lumMod val="75000"/>
                </a:schemeClr>
              </a:buClr>
            </a:pPr>
            <a:r>
              <a:rPr lang="es-ES" sz="1200" dirty="0"/>
              <a:t>A partir del análisis de los datos disponibles a nivel subnacional, se generan pruebas </a:t>
            </a:r>
          </a:p>
          <a:p>
            <a:pPr>
              <a:spcAft>
                <a:spcPts val="500"/>
              </a:spcAft>
              <a:buClr>
                <a:schemeClr val="accent6">
                  <a:lumMod val="75000"/>
                </a:schemeClr>
              </a:buClr>
            </a:pPr>
            <a:r>
              <a:rPr lang="es-ES" sz="1200" dirty="0"/>
              <a:t>que son utilizadas por las partes interesadas nacionales para formular políticas, diseñar programas y asignar inversiones </a:t>
            </a:r>
          </a:p>
          <a:p>
            <a:pPr>
              <a:spcAft>
                <a:spcPts val="500"/>
              </a:spcAft>
              <a:buClr>
                <a:schemeClr val="accent6">
                  <a:lumMod val="75000"/>
                </a:schemeClr>
              </a:buClr>
            </a:pPr>
            <a:endParaRPr lang="en-GB" sz="1200" dirty="0" smtClean="0"/>
          </a:p>
          <a:p>
            <a:pPr>
              <a:spcAft>
                <a:spcPts val="500"/>
              </a:spcAft>
              <a:buClr>
                <a:schemeClr val="accent6">
                  <a:lumMod val="75000"/>
                </a:schemeClr>
              </a:buClr>
            </a:pPr>
            <a:r>
              <a:rPr lang="es-ES" sz="1200" dirty="0"/>
              <a:t>El</a:t>
            </a:r>
            <a:r>
              <a:rPr lang="es-ES" sz="1200" baseline="0" dirty="0"/>
              <a:t> enfoque </a:t>
            </a:r>
            <a:r>
              <a:rPr lang="es-ES" sz="1200" dirty="0"/>
              <a:t>del </a:t>
            </a:r>
            <a:r>
              <a:rPr lang="es-ES" sz="1200" b="1" dirty="0"/>
              <a:t>ciclo operacional de la PNIN </a:t>
            </a:r>
            <a:r>
              <a:rPr lang="es-ES" sz="1200" dirty="0"/>
              <a:t>consta de tres elementos que se relacionan constantemente entre sí y se retroalimentan mutuamente:   </a:t>
            </a:r>
          </a:p>
          <a:p>
            <a:pPr marL="178716" indent="-178716">
              <a:spcAft>
                <a:spcPts val="500"/>
              </a:spcAft>
              <a:buClr>
                <a:schemeClr val="accent6">
                  <a:lumMod val="75000"/>
                </a:schemeClr>
              </a:buClr>
              <a:buFont typeface="Arial" panose="020B0604020202020204" pitchFamily="34" charset="0"/>
              <a:buChar char="•"/>
            </a:pPr>
            <a:r>
              <a:rPr lang="es-ES" sz="1200" dirty="0"/>
              <a:t>Formulación de </a:t>
            </a:r>
            <a:r>
              <a:rPr lang="es-ES" sz="1200" b="1" dirty="0">
                <a:solidFill>
                  <a:schemeClr val="accent3"/>
                </a:solidFill>
              </a:rPr>
              <a:t>preguntas </a:t>
            </a:r>
            <a:r>
              <a:rPr lang="es-ES" sz="1200" dirty="0"/>
              <a:t>basada en las prioridades del </a:t>
            </a:r>
            <a:r>
              <a:rPr lang="es-ES" sz="1200" dirty="0" smtClean="0"/>
              <a:t>gobierno;</a:t>
            </a:r>
            <a:endParaRPr lang="es-ES" sz="1200" dirty="0"/>
          </a:p>
          <a:p>
            <a:pPr marL="0" indent="0">
              <a:spcAft>
                <a:spcPts val="500"/>
              </a:spcAft>
              <a:buClr>
                <a:schemeClr val="accent6">
                  <a:lumMod val="75000"/>
                </a:schemeClr>
              </a:buClr>
              <a:buFont typeface="Arial" panose="020B0604020202020204" pitchFamily="34" charset="0"/>
              <a:buNone/>
            </a:pPr>
            <a:endParaRPr lang="en-US" sz="1200" b="1" dirty="0" smtClean="0">
              <a:solidFill>
                <a:schemeClr val="accent1"/>
              </a:solidFill>
            </a:endParaRPr>
          </a:p>
        </p:txBody>
      </p:sp>
      <p:sp>
        <p:nvSpPr>
          <p:cNvPr id="4" name="Slide Number Placeholder 3"/>
          <p:cNvSpPr>
            <a:spLocks noGrp="1"/>
          </p:cNvSpPr>
          <p:nvPr>
            <p:ph type="sldNum" sz="quarter" idx="10"/>
          </p:nvPr>
        </p:nvSpPr>
        <p:spPr/>
        <p:txBody>
          <a:bodyPr/>
          <a:lstStyle/>
          <a:p>
            <a:fld id="{A4B48DAC-8A2D-4825-850C-34E762FB0A5F}" type="slidenum">
              <a:rPr lang="fr-FR" smtClean="0"/>
              <a:pPr/>
              <a:t>20</a:t>
            </a:fld>
            <a:endParaRPr lang="fr-FR" smtClean="0"/>
          </a:p>
        </p:txBody>
      </p:sp>
    </p:spTree>
    <p:extLst>
      <p:ext uri="{BB962C8B-B14F-4D97-AF65-F5344CB8AC3E}">
        <p14:creationId xmlns="" xmlns:p14="http://schemas.microsoft.com/office/powerpoint/2010/main" val="1746546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00"/>
              </a:spcAft>
              <a:buClr>
                <a:schemeClr val="accent6">
                  <a:lumMod val="75000"/>
                </a:schemeClr>
              </a:buClr>
            </a:pPr>
            <a:r>
              <a:rPr lang="es-ES" sz="1200" dirty="0"/>
              <a:t>El </a:t>
            </a:r>
            <a:r>
              <a:rPr lang="es-ES" sz="1200" b="1" dirty="0"/>
              <a:t>enfoque de la PNIN</a:t>
            </a:r>
            <a:r>
              <a:rPr lang="es-ES" sz="1200" dirty="0"/>
              <a:t> es flexible y permite a los países aplicar el enfoque mediante sus propios mecanismos y estructuras. </a:t>
            </a:r>
          </a:p>
          <a:p>
            <a:pPr>
              <a:spcAft>
                <a:spcPts val="500"/>
              </a:spcAft>
              <a:buClr>
                <a:schemeClr val="accent6">
                  <a:lumMod val="75000"/>
                </a:schemeClr>
              </a:buClr>
            </a:pPr>
            <a:endParaRPr lang="en-US" sz="1200" dirty="0" smtClean="0">
              <a:solidFill>
                <a:srgbClr val="FF0000"/>
              </a:solidFill>
            </a:endParaRPr>
          </a:p>
          <a:p>
            <a:pPr>
              <a:spcAft>
                <a:spcPts val="500"/>
              </a:spcAft>
              <a:buClr>
                <a:schemeClr val="accent6">
                  <a:lumMod val="75000"/>
                </a:schemeClr>
              </a:buClr>
            </a:pPr>
            <a:r>
              <a:rPr lang="es-ES" sz="1200" dirty="0">
                <a:solidFill>
                  <a:srgbClr val="FF0000"/>
                </a:solidFill>
              </a:rPr>
              <a:t>A nivel de país </a:t>
            </a:r>
            <a:r>
              <a:rPr lang="es-ES" sz="1200" dirty="0"/>
              <a:t>la PNIN está arraigada en instituciones existentes y sistemas multisectoriales nacionales sobre nutrición. </a:t>
            </a:r>
          </a:p>
          <a:p>
            <a:pPr>
              <a:spcAft>
                <a:spcPts val="500"/>
              </a:spcAft>
              <a:buClr>
                <a:schemeClr val="accent6">
                  <a:lumMod val="75000"/>
                </a:schemeClr>
              </a:buClr>
            </a:pPr>
            <a:r>
              <a:rPr lang="es-ES" sz="1200" dirty="0"/>
              <a:t>A partir del análisis de los datos disponibles a nivel subnacional, se generan pruebas </a:t>
            </a:r>
          </a:p>
          <a:p>
            <a:pPr>
              <a:spcAft>
                <a:spcPts val="500"/>
              </a:spcAft>
              <a:buClr>
                <a:schemeClr val="accent6">
                  <a:lumMod val="75000"/>
                </a:schemeClr>
              </a:buClr>
            </a:pPr>
            <a:r>
              <a:rPr lang="es-ES" sz="1200" dirty="0"/>
              <a:t>que son utilizadas por las partes interesadas nacionales para formular políticas, diseñar programas y asignar inversiones </a:t>
            </a:r>
          </a:p>
          <a:p>
            <a:pPr>
              <a:spcAft>
                <a:spcPts val="500"/>
              </a:spcAft>
              <a:buClr>
                <a:schemeClr val="accent6">
                  <a:lumMod val="75000"/>
                </a:schemeClr>
              </a:buClr>
            </a:pPr>
            <a:r>
              <a:rPr lang="es-ES" sz="1200" dirty="0"/>
              <a:t>a través del </a:t>
            </a:r>
            <a:r>
              <a:rPr lang="es-ES" sz="1200" b="1" dirty="0"/>
              <a:t>ciclo operacional de la PNIN</a:t>
            </a:r>
            <a:r>
              <a:rPr lang="es-ES" sz="1200" dirty="0"/>
              <a:t>, que consta de tres elementos que se relacionan constantemente entre sí y se retroalimentan mutuamente:   </a:t>
            </a:r>
          </a:p>
          <a:p>
            <a:pPr marL="178716" indent="-178716">
              <a:spcAft>
                <a:spcPts val="500"/>
              </a:spcAft>
              <a:buClr>
                <a:schemeClr val="accent6">
                  <a:lumMod val="75000"/>
                </a:schemeClr>
              </a:buClr>
              <a:buFont typeface="Arial" panose="020B0604020202020204" pitchFamily="34" charset="0"/>
              <a:buChar char="•"/>
            </a:pPr>
            <a:r>
              <a:rPr lang="es-ES" sz="1200" dirty="0"/>
              <a:t>Formulación de </a:t>
            </a:r>
            <a:r>
              <a:rPr lang="es-ES" sz="1200" b="1" dirty="0">
                <a:solidFill>
                  <a:schemeClr val="accent3"/>
                </a:solidFill>
              </a:rPr>
              <a:t>preguntas </a:t>
            </a:r>
            <a:r>
              <a:rPr lang="es-ES" sz="1200" dirty="0"/>
              <a:t>basada en las prioridades del </a:t>
            </a:r>
            <a:r>
              <a:rPr lang="es-ES" sz="1200" dirty="0" smtClean="0"/>
              <a:t>gobierno;</a:t>
            </a:r>
            <a:endParaRPr lang="es-ES" sz="1200" dirty="0"/>
          </a:p>
          <a:p>
            <a:pPr marL="178716" indent="-178716">
              <a:spcAft>
                <a:spcPts val="500"/>
              </a:spcAft>
              <a:buClr>
                <a:schemeClr val="accent6">
                  <a:lumMod val="75000"/>
                </a:schemeClr>
              </a:buClr>
              <a:buFont typeface="Arial" panose="020B0604020202020204" pitchFamily="34" charset="0"/>
              <a:buChar char="•"/>
            </a:pPr>
            <a:r>
              <a:rPr lang="es-ES" sz="1200" b="1" dirty="0">
                <a:solidFill>
                  <a:schemeClr val="accent1"/>
                </a:solidFill>
              </a:rPr>
              <a:t>Análisis</a:t>
            </a:r>
            <a:r>
              <a:rPr lang="es-ES" sz="1200" dirty="0">
                <a:solidFill>
                  <a:schemeClr val="accent1"/>
                </a:solidFill>
              </a:rPr>
              <a:t> </a:t>
            </a:r>
            <a:r>
              <a:rPr lang="es-ES" sz="1200" dirty="0"/>
              <a:t>de </a:t>
            </a:r>
            <a:r>
              <a:rPr lang="es-ES" sz="1200" dirty="0" smtClean="0"/>
              <a:t>datos para esclarecer </a:t>
            </a:r>
            <a:r>
              <a:rPr lang="es-ES" sz="1200" dirty="0"/>
              <a:t>las preguntas;  </a:t>
            </a:r>
          </a:p>
          <a:p>
            <a:pPr marL="0" indent="0">
              <a:spcAft>
                <a:spcPts val="500"/>
              </a:spcAft>
              <a:buClr>
                <a:schemeClr val="accent6">
                  <a:lumMod val="75000"/>
                </a:schemeClr>
              </a:buClr>
              <a:buFont typeface="Arial" panose="020B0604020202020204" pitchFamily="34" charset="0"/>
              <a:buNone/>
            </a:pPr>
            <a:endParaRPr lang="en-US" sz="1200" b="1" dirty="0" smtClean="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A4B48DAC-8A2D-4825-850C-34E762FB0A5F}" type="slidenum">
              <a:rPr lang="fr-FR" smtClean="0"/>
              <a:pPr/>
              <a:t>21</a:t>
            </a:fld>
            <a:endParaRPr lang="fr-FR" smtClean="0"/>
          </a:p>
        </p:txBody>
      </p:sp>
    </p:spTree>
    <p:extLst>
      <p:ext uri="{BB962C8B-B14F-4D97-AF65-F5344CB8AC3E}">
        <p14:creationId xmlns="" xmlns:p14="http://schemas.microsoft.com/office/powerpoint/2010/main" val="2110787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00"/>
              </a:spcAft>
              <a:buClr>
                <a:schemeClr val="accent6">
                  <a:lumMod val="75000"/>
                </a:schemeClr>
              </a:buClr>
            </a:pPr>
            <a:r>
              <a:rPr lang="es-ES" sz="1200" dirty="0"/>
              <a:t>El </a:t>
            </a:r>
            <a:r>
              <a:rPr lang="es-ES" sz="1200" b="1" dirty="0"/>
              <a:t>enfoque de la PNIN</a:t>
            </a:r>
            <a:r>
              <a:rPr lang="es-ES" sz="1200" dirty="0"/>
              <a:t> es flexible y permite a los países aplicar el enfoque mediante sus propios mecanismos y estructuras. </a:t>
            </a:r>
          </a:p>
          <a:p>
            <a:pPr>
              <a:spcAft>
                <a:spcPts val="500"/>
              </a:spcAft>
              <a:buClr>
                <a:schemeClr val="accent6">
                  <a:lumMod val="75000"/>
                </a:schemeClr>
              </a:buClr>
            </a:pPr>
            <a:endParaRPr lang="en-US" sz="1200" dirty="0" smtClean="0">
              <a:solidFill>
                <a:srgbClr val="FF0000"/>
              </a:solidFill>
            </a:endParaRPr>
          </a:p>
          <a:p>
            <a:pPr>
              <a:spcAft>
                <a:spcPts val="500"/>
              </a:spcAft>
              <a:buClr>
                <a:schemeClr val="accent6">
                  <a:lumMod val="75000"/>
                </a:schemeClr>
              </a:buClr>
            </a:pPr>
            <a:r>
              <a:rPr lang="es-ES" sz="1200" dirty="0">
                <a:solidFill>
                  <a:srgbClr val="FF0000"/>
                </a:solidFill>
              </a:rPr>
              <a:t>A nivel de país </a:t>
            </a:r>
            <a:r>
              <a:rPr lang="es-ES" sz="1200" dirty="0"/>
              <a:t>la PNIN está arraigada en instituciones existentes y sistemas multisectoriales nacionales sobre nutrición. </a:t>
            </a:r>
          </a:p>
          <a:p>
            <a:pPr>
              <a:spcAft>
                <a:spcPts val="500"/>
              </a:spcAft>
              <a:buClr>
                <a:schemeClr val="accent6">
                  <a:lumMod val="75000"/>
                </a:schemeClr>
              </a:buClr>
            </a:pPr>
            <a:r>
              <a:rPr lang="es-ES" sz="1200" dirty="0"/>
              <a:t>A partir del análisis de los datos disponibles a nivel subnacional, se generan pruebas </a:t>
            </a:r>
          </a:p>
          <a:p>
            <a:pPr>
              <a:spcAft>
                <a:spcPts val="500"/>
              </a:spcAft>
              <a:buClr>
                <a:schemeClr val="accent6">
                  <a:lumMod val="75000"/>
                </a:schemeClr>
              </a:buClr>
            </a:pPr>
            <a:r>
              <a:rPr lang="es-ES" sz="1200" dirty="0"/>
              <a:t>que son utilizadas por las partes interesadas nacionales para formular políticas, diseñar programas y asignar inversiones </a:t>
            </a:r>
          </a:p>
          <a:p>
            <a:pPr>
              <a:spcAft>
                <a:spcPts val="500"/>
              </a:spcAft>
              <a:buClr>
                <a:schemeClr val="accent6">
                  <a:lumMod val="75000"/>
                </a:schemeClr>
              </a:buClr>
            </a:pPr>
            <a:r>
              <a:rPr lang="es-ES" sz="1200" dirty="0"/>
              <a:t>a través del </a:t>
            </a:r>
            <a:r>
              <a:rPr lang="es-ES" sz="1200" b="1" dirty="0"/>
              <a:t>ciclo operacional de la PNIN</a:t>
            </a:r>
            <a:r>
              <a:rPr lang="es-ES" sz="1200" dirty="0"/>
              <a:t>, que consta de tres elementos que se relacionan constantemente entre sí y se retroalimentan mutuamente:   </a:t>
            </a:r>
          </a:p>
          <a:p>
            <a:pPr marL="178716" indent="-178716">
              <a:spcAft>
                <a:spcPts val="500"/>
              </a:spcAft>
              <a:buClr>
                <a:schemeClr val="accent6">
                  <a:lumMod val="75000"/>
                </a:schemeClr>
              </a:buClr>
              <a:buFont typeface="Arial" panose="020B0604020202020204" pitchFamily="34" charset="0"/>
              <a:buChar char="•"/>
            </a:pPr>
            <a:r>
              <a:rPr lang="es-ES" sz="1200" dirty="0"/>
              <a:t>Formulación de </a:t>
            </a:r>
            <a:r>
              <a:rPr lang="es-ES" sz="1200" b="1" dirty="0">
                <a:solidFill>
                  <a:schemeClr val="accent3"/>
                </a:solidFill>
              </a:rPr>
              <a:t>preguntas </a:t>
            </a:r>
            <a:r>
              <a:rPr lang="es-ES" sz="1200" dirty="0"/>
              <a:t>basada en las prioridades de las políticas del gobierno;</a:t>
            </a:r>
          </a:p>
          <a:p>
            <a:pPr marL="178716" indent="-178716">
              <a:spcAft>
                <a:spcPts val="500"/>
              </a:spcAft>
              <a:buClr>
                <a:schemeClr val="accent6">
                  <a:lumMod val="75000"/>
                </a:schemeClr>
              </a:buClr>
              <a:buFont typeface="Arial" panose="020B0604020202020204" pitchFamily="34" charset="0"/>
              <a:buChar char="•"/>
            </a:pPr>
            <a:r>
              <a:rPr lang="es-ES" sz="1200" b="1" dirty="0">
                <a:solidFill>
                  <a:schemeClr val="accent1"/>
                </a:solidFill>
              </a:rPr>
              <a:t>Análisis</a:t>
            </a:r>
            <a:r>
              <a:rPr lang="es-ES" sz="1200" dirty="0">
                <a:solidFill>
                  <a:schemeClr val="accent1"/>
                </a:solidFill>
              </a:rPr>
              <a:t> </a:t>
            </a:r>
            <a:r>
              <a:rPr lang="es-ES" sz="1200" dirty="0"/>
              <a:t>de los datos cuantitativos </a:t>
            </a:r>
            <a:r>
              <a:rPr lang="es-ES" sz="1200"/>
              <a:t>existentes </a:t>
            </a:r>
            <a:r>
              <a:rPr lang="es-ES" sz="1200" smtClean="0"/>
              <a:t>para esclarecer las </a:t>
            </a:r>
            <a:r>
              <a:rPr lang="es-ES" sz="1200" dirty="0"/>
              <a:t>preguntas; </a:t>
            </a:r>
          </a:p>
          <a:p>
            <a:pPr marL="178716" indent="-178716">
              <a:spcAft>
                <a:spcPts val="500"/>
              </a:spcAft>
              <a:buClr>
                <a:schemeClr val="accent6">
                  <a:lumMod val="75000"/>
                </a:schemeClr>
              </a:buClr>
              <a:buFont typeface="Arial" panose="020B0604020202020204" pitchFamily="34" charset="0"/>
              <a:buChar char="•"/>
            </a:pPr>
            <a:r>
              <a:rPr lang="es-ES" sz="1200" b="1" dirty="0">
                <a:solidFill>
                  <a:schemeClr val="accent1">
                    <a:lumMod val="75000"/>
                  </a:schemeClr>
                </a:solidFill>
              </a:rPr>
              <a:t>Comunicación</a:t>
            </a:r>
            <a:r>
              <a:rPr lang="es-ES" sz="1200" dirty="0">
                <a:solidFill>
                  <a:schemeClr val="accent1">
                    <a:lumMod val="75000"/>
                  </a:schemeClr>
                </a:solidFill>
              </a:rPr>
              <a:t> </a:t>
            </a:r>
            <a:r>
              <a:rPr lang="es-ES" sz="1200" dirty="0"/>
              <a:t>al gobierno de hallazgos para pasar a la acción. </a:t>
            </a:r>
          </a:p>
          <a:p>
            <a:pPr>
              <a:spcAft>
                <a:spcPts val="500"/>
              </a:spcAft>
            </a:pPr>
            <a:endParaRPr lang="en-US" sz="1200" dirty="0" smtClean="0"/>
          </a:p>
        </p:txBody>
      </p:sp>
      <p:sp>
        <p:nvSpPr>
          <p:cNvPr id="4" name="Slide Number Placeholder 3"/>
          <p:cNvSpPr>
            <a:spLocks noGrp="1"/>
          </p:cNvSpPr>
          <p:nvPr>
            <p:ph type="sldNum" sz="quarter" idx="10"/>
          </p:nvPr>
        </p:nvSpPr>
        <p:spPr/>
        <p:txBody>
          <a:bodyPr/>
          <a:lstStyle/>
          <a:p>
            <a:fld id="{A4B48DAC-8A2D-4825-850C-34E762FB0A5F}" type="slidenum">
              <a:rPr lang="fr-FR" smtClean="0"/>
              <a:pPr/>
              <a:t>22</a:t>
            </a:fld>
            <a:endParaRPr lang="fr-FR" smtClean="0"/>
          </a:p>
        </p:txBody>
      </p:sp>
    </p:spTree>
    <p:extLst>
      <p:ext uri="{BB962C8B-B14F-4D97-AF65-F5344CB8AC3E}">
        <p14:creationId xmlns="" xmlns:p14="http://schemas.microsoft.com/office/powerpoint/2010/main" val="1580276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00"/>
              </a:spcAft>
              <a:buClr>
                <a:schemeClr val="accent6">
                  <a:lumMod val="75000"/>
                </a:schemeClr>
              </a:buClr>
            </a:pPr>
            <a:r>
              <a:rPr lang="es-ES" sz="1200" dirty="0"/>
              <a:t>El </a:t>
            </a:r>
            <a:r>
              <a:rPr lang="es-ES" sz="1200" b="1" dirty="0"/>
              <a:t>enfoque de la PNIN</a:t>
            </a:r>
            <a:r>
              <a:rPr lang="es-ES" sz="1200" dirty="0"/>
              <a:t> es flexible y permite a los países aplicar el enfoque mediante sus propios mecanismos y estructuras. </a:t>
            </a:r>
          </a:p>
          <a:p>
            <a:pPr>
              <a:spcAft>
                <a:spcPts val="500"/>
              </a:spcAft>
              <a:buClr>
                <a:schemeClr val="accent6">
                  <a:lumMod val="75000"/>
                </a:schemeClr>
              </a:buClr>
            </a:pPr>
            <a:endParaRPr lang="en-US" sz="1200" dirty="0" smtClean="0">
              <a:solidFill>
                <a:srgbClr val="FF0000"/>
              </a:solidFill>
            </a:endParaRPr>
          </a:p>
          <a:p>
            <a:pPr>
              <a:spcAft>
                <a:spcPts val="500"/>
              </a:spcAft>
              <a:buClr>
                <a:schemeClr val="accent6">
                  <a:lumMod val="75000"/>
                </a:schemeClr>
              </a:buClr>
            </a:pPr>
            <a:r>
              <a:rPr lang="es-ES" sz="1200" dirty="0">
                <a:solidFill>
                  <a:srgbClr val="FF0000"/>
                </a:solidFill>
              </a:rPr>
              <a:t>A nivel de país </a:t>
            </a:r>
            <a:r>
              <a:rPr lang="es-ES" sz="1200" dirty="0"/>
              <a:t>la PNIN está arraigada en instituciones existentes y sistemas multisectoriales nacionales sobre nutrición. </a:t>
            </a:r>
          </a:p>
          <a:p>
            <a:pPr>
              <a:spcAft>
                <a:spcPts val="500"/>
              </a:spcAft>
              <a:buClr>
                <a:schemeClr val="accent6">
                  <a:lumMod val="75000"/>
                </a:schemeClr>
              </a:buClr>
            </a:pPr>
            <a:r>
              <a:rPr lang="es-ES" sz="1200" dirty="0"/>
              <a:t>A partir del análisis de los datos disponibles a nivel subnacional, se generan pruebas </a:t>
            </a:r>
          </a:p>
          <a:p>
            <a:pPr>
              <a:spcAft>
                <a:spcPts val="500"/>
              </a:spcAft>
              <a:buClr>
                <a:schemeClr val="accent6">
                  <a:lumMod val="75000"/>
                </a:schemeClr>
              </a:buClr>
            </a:pPr>
            <a:r>
              <a:rPr lang="es-ES" sz="1200" dirty="0"/>
              <a:t>que son utilizadas por las partes interesadas nacionales para formular políticas, diseñar programas y asignar inversiones </a:t>
            </a:r>
          </a:p>
          <a:p>
            <a:pPr>
              <a:spcAft>
                <a:spcPts val="500"/>
              </a:spcAft>
              <a:buClr>
                <a:schemeClr val="accent6">
                  <a:lumMod val="75000"/>
                </a:schemeClr>
              </a:buClr>
            </a:pPr>
            <a:r>
              <a:rPr lang="es-ES" sz="1200" dirty="0"/>
              <a:t>a través del </a:t>
            </a:r>
            <a:r>
              <a:rPr lang="es-ES" sz="1200" b="1" dirty="0"/>
              <a:t>ciclo operacional de la PNIN</a:t>
            </a:r>
            <a:r>
              <a:rPr lang="es-ES" sz="1200" dirty="0"/>
              <a:t>, que consta de tres elementos que se relacionan constantemente entre sí y se retroalimentan mutuamente:   </a:t>
            </a:r>
          </a:p>
          <a:p>
            <a:pPr marL="178716" indent="-178716">
              <a:spcAft>
                <a:spcPts val="500"/>
              </a:spcAft>
              <a:buClr>
                <a:schemeClr val="accent6">
                  <a:lumMod val="75000"/>
                </a:schemeClr>
              </a:buClr>
              <a:buFont typeface="Arial" panose="020B0604020202020204" pitchFamily="34" charset="0"/>
              <a:buChar char="•"/>
            </a:pPr>
            <a:r>
              <a:rPr lang="es-ES" sz="1200" dirty="0"/>
              <a:t>Formulación de </a:t>
            </a:r>
            <a:r>
              <a:rPr lang="es-ES" sz="1200" b="1" dirty="0">
                <a:solidFill>
                  <a:schemeClr val="accent3"/>
                </a:solidFill>
              </a:rPr>
              <a:t>preguntas </a:t>
            </a:r>
            <a:r>
              <a:rPr lang="es-ES" sz="1200" dirty="0"/>
              <a:t>basada en las prioridades de las políticas del gobierno;</a:t>
            </a:r>
          </a:p>
          <a:p>
            <a:pPr marL="178716" indent="-178716">
              <a:spcAft>
                <a:spcPts val="500"/>
              </a:spcAft>
              <a:buClr>
                <a:schemeClr val="accent6">
                  <a:lumMod val="75000"/>
                </a:schemeClr>
              </a:buClr>
              <a:buFont typeface="Arial" panose="020B0604020202020204" pitchFamily="34" charset="0"/>
              <a:buChar char="•"/>
            </a:pPr>
            <a:r>
              <a:rPr lang="es-ES" sz="1200" b="1" dirty="0">
                <a:solidFill>
                  <a:schemeClr val="accent1"/>
                </a:solidFill>
              </a:rPr>
              <a:t>Análisis</a:t>
            </a:r>
            <a:r>
              <a:rPr lang="es-ES" sz="1200" dirty="0">
                <a:solidFill>
                  <a:schemeClr val="accent1"/>
                </a:solidFill>
              </a:rPr>
              <a:t> </a:t>
            </a:r>
            <a:r>
              <a:rPr lang="es-ES" sz="1200" dirty="0"/>
              <a:t>de los datos cuantitativos existentes </a:t>
            </a:r>
            <a:r>
              <a:rPr lang="es-ES" sz="1200" dirty="0" smtClean="0"/>
              <a:t>para esclarecer las </a:t>
            </a:r>
            <a:r>
              <a:rPr lang="es-ES" sz="1200" dirty="0"/>
              <a:t>preguntas; </a:t>
            </a:r>
          </a:p>
          <a:p>
            <a:pPr marL="178716" indent="-178716">
              <a:spcAft>
                <a:spcPts val="500"/>
              </a:spcAft>
              <a:buClr>
                <a:schemeClr val="accent6">
                  <a:lumMod val="75000"/>
                </a:schemeClr>
              </a:buClr>
              <a:buFont typeface="Arial" panose="020B0604020202020204" pitchFamily="34" charset="0"/>
              <a:buChar char="•"/>
            </a:pPr>
            <a:r>
              <a:rPr lang="es-ES" sz="1200" b="1" dirty="0">
                <a:solidFill>
                  <a:schemeClr val="accent1">
                    <a:lumMod val="75000"/>
                  </a:schemeClr>
                </a:solidFill>
              </a:rPr>
              <a:t>Comunicación</a:t>
            </a:r>
            <a:r>
              <a:rPr lang="es-ES" sz="1200" dirty="0">
                <a:solidFill>
                  <a:schemeClr val="accent1">
                    <a:lumMod val="75000"/>
                  </a:schemeClr>
                </a:solidFill>
              </a:rPr>
              <a:t> </a:t>
            </a:r>
            <a:r>
              <a:rPr lang="es-ES" sz="1200" dirty="0"/>
              <a:t>al gobierno de hallazgos para pasar a la acción. </a:t>
            </a:r>
          </a:p>
          <a:p>
            <a:pPr>
              <a:spcAft>
                <a:spcPts val="500"/>
              </a:spcAft>
            </a:pPr>
            <a:endParaRPr lang="en-US" sz="1200" dirty="0" smtClean="0"/>
          </a:p>
          <a:p>
            <a:pPr>
              <a:spcAft>
                <a:spcPts val="500"/>
              </a:spcAft>
            </a:pPr>
            <a:r>
              <a:rPr lang="es-ES" sz="1200" dirty="0"/>
              <a:t>Este</a:t>
            </a:r>
            <a:r>
              <a:rPr lang="es-ES" sz="1200" b="1" dirty="0"/>
              <a:t> </a:t>
            </a:r>
            <a:r>
              <a:rPr lang="es-ES" sz="1200" dirty="0"/>
              <a:t>ciclo operacional de la PNIN recibe el apoyo de la </a:t>
            </a:r>
            <a:r>
              <a:rPr lang="es-ES" sz="1200" b="1" dirty="0">
                <a:solidFill>
                  <a:srgbClr val="92D050"/>
                </a:solidFill>
              </a:rPr>
              <a:t>estructura de la PNIN </a:t>
            </a:r>
            <a:r>
              <a:rPr lang="es-ES" sz="1200" dirty="0">
                <a:solidFill>
                  <a:srgbClr val="FF0000"/>
                </a:solidFill>
              </a:rPr>
              <a:t>nacional</a:t>
            </a:r>
            <a:r>
              <a:rPr lang="es-ES" sz="1200" dirty="0"/>
              <a:t>, compuesta por: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4B48DAC-8A2D-4825-850C-34E762FB0A5F}" type="slidenum">
              <a:rPr lang="fr-FR" smtClean="0"/>
              <a:pPr/>
              <a:t>23</a:t>
            </a:fld>
            <a:endParaRPr lang="fr-FR" smtClean="0"/>
          </a:p>
        </p:txBody>
      </p:sp>
    </p:spTree>
    <p:extLst>
      <p:ext uri="{BB962C8B-B14F-4D97-AF65-F5344CB8AC3E}">
        <p14:creationId xmlns="" xmlns:p14="http://schemas.microsoft.com/office/powerpoint/2010/main" val="1487120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00"/>
              </a:spcAft>
              <a:buClr>
                <a:schemeClr val="accent6">
                  <a:lumMod val="75000"/>
                </a:schemeClr>
              </a:buClr>
            </a:pPr>
            <a:r>
              <a:rPr lang="es-ES" sz="1200" dirty="0"/>
              <a:t>El </a:t>
            </a:r>
            <a:r>
              <a:rPr lang="es-ES" sz="1200" b="1" dirty="0"/>
              <a:t>enfoque de la PNIN</a:t>
            </a:r>
            <a:r>
              <a:rPr lang="es-ES" sz="1200" dirty="0"/>
              <a:t> es flexible y permite a los países aplicar el enfoque mediante sus propios mecanismos y estructuras. </a:t>
            </a:r>
          </a:p>
          <a:p>
            <a:pPr>
              <a:spcAft>
                <a:spcPts val="500"/>
              </a:spcAft>
              <a:buClr>
                <a:schemeClr val="accent6">
                  <a:lumMod val="75000"/>
                </a:schemeClr>
              </a:buClr>
            </a:pPr>
            <a:endParaRPr lang="en-US" sz="1200" dirty="0" smtClean="0">
              <a:solidFill>
                <a:srgbClr val="FF0000"/>
              </a:solidFill>
            </a:endParaRPr>
          </a:p>
          <a:p>
            <a:pPr>
              <a:spcAft>
                <a:spcPts val="500"/>
              </a:spcAft>
              <a:buClr>
                <a:schemeClr val="accent6">
                  <a:lumMod val="75000"/>
                </a:schemeClr>
              </a:buClr>
            </a:pPr>
            <a:r>
              <a:rPr lang="es-ES" sz="1200" dirty="0">
                <a:solidFill>
                  <a:srgbClr val="FF0000"/>
                </a:solidFill>
              </a:rPr>
              <a:t>A nivel de país </a:t>
            </a:r>
            <a:r>
              <a:rPr lang="es-ES" sz="1200" dirty="0"/>
              <a:t>la PNIN está arraigada en instituciones existentes y sistemas multisectoriales nacionales sobre nutrición. </a:t>
            </a:r>
          </a:p>
          <a:p>
            <a:pPr>
              <a:spcAft>
                <a:spcPts val="500"/>
              </a:spcAft>
              <a:buClr>
                <a:schemeClr val="accent6">
                  <a:lumMod val="75000"/>
                </a:schemeClr>
              </a:buClr>
            </a:pPr>
            <a:r>
              <a:rPr lang="es-ES" sz="1200" dirty="0"/>
              <a:t>A partir del análisis de los datos disponibles a nivel subnacional, se generan pruebas </a:t>
            </a:r>
          </a:p>
          <a:p>
            <a:pPr>
              <a:spcAft>
                <a:spcPts val="500"/>
              </a:spcAft>
              <a:buClr>
                <a:schemeClr val="accent6">
                  <a:lumMod val="75000"/>
                </a:schemeClr>
              </a:buClr>
            </a:pPr>
            <a:r>
              <a:rPr lang="es-ES" sz="1200" dirty="0"/>
              <a:t>que son utilizadas por las partes interesadas nacionales para formular políticas, diseñar programas y asignar inversiones </a:t>
            </a:r>
          </a:p>
          <a:p>
            <a:pPr>
              <a:spcAft>
                <a:spcPts val="500"/>
              </a:spcAft>
              <a:buClr>
                <a:schemeClr val="accent6">
                  <a:lumMod val="75000"/>
                </a:schemeClr>
              </a:buClr>
            </a:pPr>
            <a:r>
              <a:rPr lang="es-ES" sz="1200" dirty="0"/>
              <a:t>a través del </a:t>
            </a:r>
            <a:r>
              <a:rPr lang="es-ES" sz="1200" b="1" dirty="0"/>
              <a:t>ciclo operacional de la PNIN</a:t>
            </a:r>
            <a:r>
              <a:rPr lang="es-ES" sz="1200" dirty="0"/>
              <a:t>, que consta de tres elementos que se relacionan constantemente entre sí y se retroalimentan mutuamente:   </a:t>
            </a:r>
          </a:p>
          <a:p>
            <a:pPr marL="178716" indent="-178716">
              <a:spcAft>
                <a:spcPts val="500"/>
              </a:spcAft>
              <a:buClr>
                <a:schemeClr val="accent6">
                  <a:lumMod val="75000"/>
                </a:schemeClr>
              </a:buClr>
              <a:buFont typeface="Arial" panose="020B0604020202020204" pitchFamily="34" charset="0"/>
              <a:buChar char="•"/>
            </a:pPr>
            <a:r>
              <a:rPr lang="es-ES" sz="1200" dirty="0"/>
              <a:t>Formulación de </a:t>
            </a:r>
            <a:r>
              <a:rPr lang="es-ES" sz="1200" b="1" dirty="0">
                <a:solidFill>
                  <a:schemeClr val="accent3"/>
                </a:solidFill>
              </a:rPr>
              <a:t>preguntas </a:t>
            </a:r>
            <a:r>
              <a:rPr lang="es-ES" sz="1200" dirty="0"/>
              <a:t>basada en las prioridades de las políticas del gobierno;</a:t>
            </a:r>
          </a:p>
          <a:p>
            <a:pPr marL="178716" indent="-178716">
              <a:spcAft>
                <a:spcPts val="500"/>
              </a:spcAft>
              <a:buClr>
                <a:schemeClr val="accent6">
                  <a:lumMod val="75000"/>
                </a:schemeClr>
              </a:buClr>
              <a:buFont typeface="Arial" panose="020B0604020202020204" pitchFamily="34" charset="0"/>
              <a:buChar char="•"/>
            </a:pPr>
            <a:r>
              <a:rPr lang="es-ES" sz="1200" b="1" dirty="0">
                <a:solidFill>
                  <a:schemeClr val="accent1"/>
                </a:solidFill>
              </a:rPr>
              <a:t>Análisis</a:t>
            </a:r>
            <a:r>
              <a:rPr lang="es-ES" sz="1200" dirty="0">
                <a:solidFill>
                  <a:schemeClr val="accent1"/>
                </a:solidFill>
              </a:rPr>
              <a:t> </a:t>
            </a:r>
            <a:r>
              <a:rPr lang="es-ES" sz="1200" dirty="0"/>
              <a:t>de los datos cuantitativos existentes </a:t>
            </a:r>
            <a:r>
              <a:rPr lang="es-ES" sz="1200" dirty="0" smtClean="0"/>
              <a:t>para esclarecer </a:t>
            </a:r>
            <a:r>
              <a:rPr lang="es-ES" sz="1200" dirty="0"/>
              <a:t>las preguntas; </a:t>
            </a:r>
          </a:p>
          <a:p>
            <a:pPr marL="178716" indent="-178716">
              <a:spcAft>
                <a:spcPts val="500"/>
              </a:spcAft>
              <a:buClr>
                <a:schemeClr val="accent6">
                  <a:lumMod val="75000"/>
                </a:schemeClr>
              </a:buClr>
              <a:buFont typeface="Arial" panose="020B0604020202020204" pitchFamily="34" charset="0"/>
              <a:buChar char="•"/>
            </a:pPr>
            <a:r>
              <a:rPr lang="es-ES" sz="1200" b="1" dirty="0">
                <a:solidFill>
                  <a:schemeClr val="accent1">
                    <a:lumMod val="75000"/>
                  </a:schemeClr>
                </a:solidFill>
              </a:rPr>
              <a:t>Comunicación</a:t>
            </a:r>
            <a:r>
              <a:rPr lang="es-ES" sz="1200" dirty="0">
                <a:solidFill>
                  <a:schemeClr val="accent1">
                    <a:lumMod val="75000"/>
                  </a:schemeClr>
                </a:solidFill>
              </a:rPr>
              <a:t> </a:t>
            </a:r>
            <a:r>
              <a:rPr lang="es-ES" sz="1200" dirty="0"/>
              <a:t>al gobierno de hallazgos para pasar a la acción. </a:t>
            </a:r>
          </a:p>
          <a:p>
            <a:pPr>
              <a:spcAft>
                <a:spcPts val="500"/>
              </a:spcAft>
            </a:pPr>
            <a:endParaRPr lang="en-US" sz="1200" dirty="0" smtClean="0"/>
          </a:p>
          <a:p>
            <a:pPr>
              <a:spcAft>
                <a:spcPts val="500"/>
              </a:spcAft>
            </a:pPr>
            <a:r>
              <a:rPr lang="es-ES" sz="1200" dirty="0"/>
              <a:t>Este</a:t>
            </a:r>
            <a:r>
              <a:rPr lang="es-ES" sz="1200" b="1" dirty="0"/>
              <a:t> </a:t>
            </a:r>
            <a:r>
              <a:rPr lang="es-ES" sz="1200" dirty="0"/>
              <a:t>ciclo operacional de la PNIN recibe el apoyo de la </a:t>
            </a:r>
            <a:r>
              <a:rPr lang="es-ES" sz="1200" b="1" dirty="0">
                <a:solidFill>
                  <a:srgbClr val="92D050"/>
                </a:solidFill>
              </a:rPr>
              <a:t>estructura de la PNIN </a:t>
            </a:r>
            <a:r>
              <a:rPr lang="es-ES" sz="1200" dirty="0">
                <a:solidFill>
                  <a:srgbClr val="FF0000"/>
                </a:solidFill>
              </a:rPr>
              <a:t>nacional</a:t>
            </a:r>
            <a:r>
              <a:rPr lang="es-ES" sz="1200" dirty="0"/>
              <a:t>, compuesta por:    </a:t>
            </a:r>
          </a:p>
          <a:p>
            <a:pPr marL="178716" indent="-178716">
              <a:spcAft>
                <a:spcPts val="500"/>
              </a:spcAft>
              <a:buClr>
                <a:schemeClr val="accent6">
                  <a:lumMod val="75000"/>
                </a:schemeClr>
              </a:buClr>
              <a:buFont typeface="Arial" panose="020B0604020202020204" pitchFamily="34" charset="0"/>
              <a:buChar char="•"/>
            </a:pPr>
            <a:r>
              <a:rPr lang="es-ES" sz="1200" dirty="0"/>
              <a:t>Un </a:t>
            </a:r>
            <a:r>
              <a:rPr lang="es-ES" sz="1200" b="1" dirty="0"/>
              <a:t>componente de políticas</a:t>
            </a:r>
            <a:r>
              <a:rPr lang="es-ES" sz="1200" dirty="0"/>
              <a:t> que convoca y organiza un </a:t>
            </a:r>
            <a:r>
              <a:rPr lang="es-ES" sz="1200" b="1" dirty="0"/>
              <a:t>comité asesor multisectorial</a:t>
            </a:r>
            <a:r>
              <a:rPr lang="es-ES" sz="1200" dirty="0"/>
              <a:t>, que desempeña un papel clave en la formulación de preguntas sobre políticas, en la interpretación de productos de los análisis y en la comunicación de hallazgos. </a:t>
            </a:r>
          </a:p>
          <a:p>
            <a:pPr marL="178716" indent="-178716">
              <a:spcAft>
                <a:spcPts val="500"/>
              </a:spcAft>
              <a:buClr>
                <a:schemeClr val="accent6">
                  <a:lumMod val="75000"/>
                </a:schemeClr>
              </a:buClr>
              <a:buFont typeface="Arial" panose="020B0604020202020204" pitchFamily="34" charset="0"/>
              <a:buChar char="•"/>
            </a:pPr>
            <a:endParaRPr lang="en-GB" sz="1200" dirty="0" smtClean="0"/>
          </a:p>
          <a:p>
            <a:endParaRPr lang="en-US" dirty="0"/>
          </a:p>
        </p:txBody>
      </p:sp>
      <p:sp>
        <p:nvSpPr>
          <p:cNvPr id="4" name="Slide Number Placeholder 3"/>
          <p:cNvSpPr>
            <a:spLocks noGrp="1"/>
          </p:cNvSpPr>
          <p:nvPr>
            <p:ph type="sldNum" sz="quarter" idx="10"/>
          </p:nvPr>
        </p:nvSpPr>
        <p:spPr/>
        <p:txBody>
          <a:bodyPr/>
          <a:lstStyle/>
          <a:p>
            <a:fld id="{A4B48DAC-8A2D-4825-850C-34E762FB0A5F}" type="slidenum">
              <a:rPr lang="fr-FR" smtClean="0"/>
              <a:pPr/>
              <a:t>24</a:t>
            </a:fld>
            <a:endParaRPr lang="fr-FR" smtClean="0"/>
          </a:p>
        </p:txBody>
      </p:sp>
    </p:spTree>
    <p:extLst>
      <p:ext uri="{BB962C8B-B14F-4D97-AF65-F5344CB8AC3E}">
        <p14:creationId xmlns="" xmlns:p14="http://schemas.microsoft.com/office/powerpoint/2010/main" val="4286603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00"/>
              </a:spcAft>
              <a:buClr>
                <a:schemeClr val="accent6">
                  <a:lumMod val="75000"/>
                </a:schemeClr>
              </a:buClr>
            </a:pPr>
            <a:r>
              <a:rPr lang="es-ES" sz="1200" dirty="0"/>
              <a:t>El </a:t>
            </a:r>
            <a:r>
              <a:rPr lang="es-ES" sz="1200" b="1" dirty="0"/>
              <a:t>enfoque de la PNIN</a:t>
            </a:r>
            <a:r>
              <a:rPr lang="es-ES" sz="1200" dirty="0"/>
              <a:t> es flexible y permite a los países aplicar el enfoque mediante sus propios mecanismos y estructuras. </a:t>
            </a:r>
          </a:p>
          <a:p>
            <a:pPr>
              <a:spcAft>
                <a:spcPts val="500"/>
              </a:spcAft>
              <a:buClr>
                <a:schemeClr val="accent6">
                  <a:lumMod val="75000"/>
                </a:schemeClr>
              </a:buClr>
            </a:pPr>
            <a:endParaRPr lang="en-US" sz="1200" dirty="0" smtClean="0">
              <a:solidFill>
                <a:srgbClr val="FF0000"/>
              </a:solidFill>
            </a:endParaRPr>
          </a:p>
          <a:p>
            <a:pPr>
              <a:spcAft>
                <a:spcPts val="500"/>
              </a:spcAft>
              <a:buClr>
                <a:schemeClr val="accent6">
                  <a:lumMod val="75000"/>
                </a:schemeClr>
              </a:buClr>
            </a:pPr>
            <a:r>
              <a:rPr lang="es-ES" sz="1200" dirty="0">
                <a:solidFill>
                  <a:srgbClr val="FF0000"/>
                </a:solidFill>
              </a:rPr>
              <a:t>A nivel de país </a:t>
            </a:r>
            <a:r>
              <a:rPr lang="es-ES" sz="1200" dirty="0"/>
              <a:t>la PNIN está arraigada en instituciones existentes y sistemas multisectoriales nacionales sobre nutrición. </a:t>
            </a:r>
          </a:p>
          <a:p>
            <a:pPr>
              <a:spcAft>
                <a:spcPts val="500"/>
              </a:spcAft>
              <a:buClr>
                <a:schemeClr val="accent6">
                  <a:lumMod val="75000"/>
                </a:schemeClr>
              </a:buClr>
            </a:pPr>
            <a:r>
              <a:rPr lang="es-ES" sz="1200" dirty="0"/>
              <a:t>A partir del análisis de los datos disponibles a nivel subnacional, se generan pruebas </a:t>
            </a:r>
          </a:p>
          <a:p>
            <a:pPr>
              <a:spcAft>
                <a:spcPts val="500"/>
              </a:spcAft>
              <a:buClr>
                <a:schemeClr val="accent6">
                  <a:lumMod val="75000"/>
                </a:schemeClr>
              </a:buClr>
            </a:pPr>
            <a:r>
              <a:rPr lang="es-ES" sz="1200" dirty="0"/>
              <a:t>que son utilizadas por las partes interesadas nacionales para formular políticas, diseñar programas y asignar inversiones </a:t>
            </a:r>
          </a:p>
          <a:p>
            <a:pPr>
              <a:spcAft>
                <a:spcPts val="500"/>
              </a:spcAft>
              <a:buClr>
                <a:schemeClr val="accent6">
                  <a:lumMod val="75000"/>
                </a:schemeClr>
              </a:buClr>
            </a:pPr>
            <a:r>
              <a:rPr lang="es-ES" sz="1200" dirty="0"/>
              <a:t>a través del </a:t>
            </a:r>
            <a:r>
              <a:rPr lang="es-ES" sz="1200" b="1" dirty="0"/>
              <a:t>ciclo operacional de la PNIN</a:t>
            </a:r>
            <a:r>
              <a:rPr lang="es-ES" sz="1200" dirty="0"/>
              <a:t>, que consta de tres elementos que se relacionan constantemente entre sí y se retroalimentan mutuamente:   </a:t>
            </a:r>
          </a:p>
          <a:p>
            <a:pPr marL="178716" indent="-178716">
              <a:spcAft>
                <a:spcPts val="500"/>
              </a:spcAft>
              <a:buClr>
                <a:schemeClr val="accent6">
                  <a:lumMod val="75000"/>
                </a:schemeClr>
              </a:buClr>
              <a:buFont typeface="Arial" panose="020B0604020202020204" pitchFamily="34" charset="0"/>
              <a:buChar char="•"/>
            </a:pPr>
            <a:r>
              <a:rPr lang="es-ES" sz="1200" dirty="0"/>
              <a:t>Formulación de </a:t>
            </a:r>
            <a:r>
              <a:rPr lang="es-ES" sz="1200" b="1" dirty="0">
                <a:solidFill>
                  <a:schemeClr val="accent3"/>
                </a:solidFill>
              </a:rPr>
              <a:t>preguntas </a:t>
            </a:r>
            <a:r>
              <a:rPr lang="es-ES" sz="1200" dirty="0"/>
              <a:t>basada en las prioridades de las políticas del gobierno;</a:t>
            </a:r>
          </a:p>
          <a:p>
            <a:pPr marL="178716" indent="-178716">
              <a:spcAft>
                <a:spcPts val="500"/>
              </a:spcAft>
              <a:buClr>
                <a:schemeClr val="accent6">
                  <a:lumMod val="75000"/>
                </a:schemeClr>
              </a:buClr>
              <a:buFont typeface="Arial" panose="020B0604020202020204" pitchFamily="34" charset="0"/>
              <a:buChar char="•"/>
            </a:pPr>
            <a:r>
              <a:rPr lang="es-ES" sz="1200" b="1" dirty="0">
                <a:solidFill>
                  <a:schemeClr val="accent1"/>
                </a:solidFill>
              </a:rPr>
              <a:t>Análisis</a:t>
            </a:r>
            <a:r>
              <a:rPr lang="es-ES" sz="1200" dirty="0">
                <a:solidFill>
                  <a:schemeClr val="accent1"/>
                </a:solidFill>
              </a:rPr>
              <a:t> </a:t>
            </a:r>
            <a:r>
              <a:rPr lang="es-ES" sz="1200" dirty="0"/>
              <a:t>de los datos cuantitativos existentes </a:t>
            </a:r>
            <a:r>
              <a:rPr lang="es-ES" sz="1200" dirty="0" smtClean="0"/>
              <a:t>para esclarecer las </a:t>
            </a:r>
            <a:r>
              <a:rPr lang="es-ES" sz="1200" dirty="0"/>
              <a:t>preguntas; </a:t>
            </a:r>
          </a:p>
          <a:p>
            <a:pPr marL="178716" indent="-178716">
              <a:spcAft>
                <a:spcPts val="500"/>
              </a:spcAft>
              <a:buClr>
                <a:schemeClr val="accent6">
                  <a:lumMod val="75000"/>
                </a:schemeClr>
              </a:buClr>
              <a:buFont typeface="Arial" panose="020B0604020202020204" pitchFamily="34" charset="0"/>
              <a:buChar char="•"/>
            </a:pPr>
            <a:r>
              <a:rPr lang="es-ES" sz="1200" b="1" dirty="0">
                <a:solidFill>
                  <a:schemeClr val="accent1">
                    <a:lumMod val="75000"/>
                  </a:schemeClr>
                </a:solidFill>
              </a:rPr>
              <a:t>Comunicación</a:t>
            </a:r>
            <a:r>
              <a:rPr lang="es-ES" sz="1200" dirty="0">
                <a:solidFill>
                  <a:schemeClr val="accent1">
                    <a:lumMod val="75000"/>
                  </a:schemeClr>
                </a:solidFill>
              </a:rPr>
              <a:t> </a:t>
            </a:r>
            <a:r>
              <a:rPr lang="es-ES" sz="1200" dirty="0"/>
              <a:t>al gobierno de hallazgos para pasar a la acción. </a:t>
            </a:r>
          </a:p>
          <a:p>
            <a:pPr marL="178716" indent="-178716">
              <a:spcAft>
                <a:spcPts val="500"/>
              </a:spcAft>
              <a:buClr>
                <a:schemeClr val="accent6">
                  <a:lumMod val="75000"/>
                </a:schemeClr>
              </a:buClr>
              <a:buFont typeface="Arial" panose="020B0604020202020204" pitchFamily="34" charset="0"/>
              <a:buNone/>
            </a:pPr>
            <a:endParaRPr lang="es-ES" sz="1200" dirty="0"/>
          </a:p>
          <a:p>
            <a:pPr>
              <a:spcAft>
                <a:spcPts val="500"/>
              </a:spcAft>
            </a:pPr>
            <a:endParaRPr lang="en-US" sz="1200" dirty="0" smtClean="0"/>
          </a:p>
          <a:p>
            <a:pPr>
              <a:spcAft>
                <a:spcPts val="500"/>
              </a:spcAft>
            </a:pPr>
            <a:r>
              <a:rPr lang="es-ES" sz="1200" dirty="0"/>
              <a:t>Este</a:t>
            </a:r>
            <a:r>
              <a:rPr lang="es-ES" sz="1200" b="1" dirty="0"/>
              <a:t> </a:t>
            </a:r>
            <a:r>
              <a:rPr lang="es-ES" sz="1200" dirty="0"/>
              <a:t>ciclo operacional de la PNIN recibe el apoyo de la </a:t>
            </a:r>
            <a:r>
              <a:rPr lang="es-ES" sz="1200" b="1" dirty="0">
                <a:solidFill>
                  <a:srgbClr val="92D050"/>
                </a:solidFill>
              </a:rPr>
              <a:t>estructura de la PNIN </a:t>
            </a:r>
            <a:r>
              <a:rPr lang="es-ES" sz="1200" dirty="0">
                <a:solidFill>
                  <a:srgbClr val="FF0000"/>
                </a:solidFill>
              </a:rPr>
              <a:t>nacional</a:t>
            </a:r>
            <a:r>
              <a:rPr lang="es-ES" sz="1200" dirty="0"/>
              <a:t>, compuesta por:    </a:t>
            </a:r>
          </a:p>
          <a:p>
            <a:pPr marL="178716" indent="-178716">
              <a:spcAft>
                <a:spcPts val="500"/>
              </a:spcAft>
              <a:buClr>
                <a:schemeClr val="accent6">
                  <a:lumMod val="75000"/>
                </a:schemeClr>
              </a:buClr>
              <a:buFont typeface="Arial" panose="020B0604020202020204" pitchFamily="34" charset="0"/>
              <a:buChar char="•"/>
            </a:pPr>
            <a:r>
              <a:rPr lang="es-ES" sz="1200" dirty="0"/>
              <a:t>Un </a:t>
            </a:r>
            <a:r>
              <a:rPr lang="es-ES" sz="1200" b="1" dirty="0"/>
              <a:t>componente de políticas</a:t>
            </a:r>
            <a:r>
              <a:rPr lang="es-ES" sz="1200" dirty="0"/>
              <a:t> que convoca y organiza un </a:t>
            </a:r>
            <a:r>
              <a:rPr lang="es-ES" sz="1200" b="1" dirty="0"/>
              <a:t>comité asesor multisectorial</a:t>
            </a:r>
            <a:r>
              <a:rPr lang="es-ES" sz="1200" dirty="0"/>
              <a:t>, que desempeña un papel clave en la formulación de preguntas sobre políticas, en la interpretación de productos de los análisis y en la comunicación de hallazgos. </a:t>
            </a:r>
          </a:p>
          <a:p>
            <a:pPr marL="178716" indent="-178716">
              <a:spcAft>
                <a:spcPts val="500"/>
              </a:spcAft>
              <a:buClr>
                <a:schemeClr val="accent6">
                  <a:lumMod val="75000"/>
                </a:schemeClr>
              </a:buClr>
              <a:buFont typeface="Arial" panose="020B0604020202020204" pitchFamily="34" charset="0"/>
              <a:buChar char="•"/>
            </a:pPr>
            <a:r>
              <a:rPr lang="es-ES" sz="1200" dirty="0"/>
              <a:t>Un </a:t>
            </a:r>
            <a:r>
              <a:rPr lang="es-ES" sz="1200" b="1" dirty="0"/>
              <a:t>componente de datos</a:t>
            </a:r>
            <a:r>
              <a:rPr lang="es-ES" sz="1200" dirty="0"/>
              <a:t>, que recopila datos multisectoriales en un </a:t>
            </a:r>
            <a:r>
              <a:rPr lang="es-ES" sz="1200" b="1" dirty="0"/>
              <a:t>repositorio central </a:t>
            </a:r>
            <a:r>
              <a:rPr lang="es-ES" sz="1200" dirty="0"/>
              <a:t>y analiza los datos.</a:t>
            </a:r>
          </a:p>
          <a:p>
            <a:pPr>
              <a:spcAft>
                <a:spcPts val="500"/>
              </a:spcAft>
            </a:pPr>
            <a:endParaRPr lang="en-US" sz="1200" dirty="0" smtClean="0"/>
          </a:p>
          <a:p>
            <a:pPr>
              <a:spcAft>
                <a:spcPts val="500"/>
              </a:spcAft>
            </a:pPr>
            <a:r>
              <a:rPr lang="es-ES" sz="1200" dirty="0"/>
              <a:t>Ambos componentes son auspiciados por organizaciones nacionales. El </a:t>
            </a:r>
            <a:r>
              <a:rPr lang="es-ES" sz="1200" b="1" dirty="0"/>
              <a:t>equipo de la PNIN en el país</a:t>
            </a:r>
            <a:r>
              <a:rPr lang="es-ES" sz="1200" dirty="0"/>
              <a:t>, integrado por funcionarios de las organizaciones nacionales, personal con contrato y asesores técnicos está integrado dentro de estos dos componentes y es responsable de la aplicación del enfoque de la PNIN. </a:t>
            </a:r>
          </a:p>
          <a:p>
            <a:pPr>
              <a:spcAft>
                <a:spcPts val="500"/>
              </a:spcAft>
            </a:pPr>
            <a:endParaRPr lang="en-US" sz="1200" dirty="0" smtClean="0"/>
          </a:p>
          <a:p>
            <a:pPr>
              <a:spcAft>
                <a:spcPts val="500"/>
              </a:spcAft>
            </a:pPr>
            <a:r>
              <a:rPr lang="es-ES" sz="1200" dirty="0"/>
              <a:t>El </a:t>
            </a:r>
            <a:r>
              <a:rPr lang="es-ES" sz="1200" b="1" dirty="0"/>
              <a:t>comité asesor multisectorial de la</a:t>
            </a:r>
            <a:r>
              <a:rPr lang="es-ES" sz="1200" dirty="0"/>
              <a:t> </a:t>
            </a:r>
            <a:r>
              <a:rPr lang="es-ES" sz="1200" b="1" dirty="0"/>
              <a:t>PNIN </a:t>
            </a:r>
            <a:r>
              <a:rPr lang="es-ES" sz="1200" dirty="0"/>
              <a:t>orienta al</a:t>
            </a:r>
            <a:r>
              <a:rPr lang="es-ES" sz="1200" b="1" dirty="0"/>
              <a:t> </a:t>
            </a:r>
            <a:r>
              <a:rPr lang="es-ES" sz="1200" dirty="0"/>
              <a:t>equipo en el país, valida su trabajo y garantiza vínculos entre la PNIN y los mecanismos multisectoriales nacionales sobre nutrición. </a:t>
            </a:r>
          </a:p>
          <a:p>
            <a:endParaRPr lang="en-US" dirty="0"/>
          </a:p>
        </p:txBody>
      </p:sp>
      <p:sp>
        <p:nvSpPr>
          <p:cNvPr id="4" name="Slide Number Placeholder 3"/>
          <p:cNvSpPr>
            <a:spLocks noGrp="1"/>
          </p:cNvSpPr>
          <p:nvPr>
            <p:ph type="sldNum" sz="quarter" idx="10"/>
          </p:nvPr>
        </p:nvSpPr>
        <p:spPr/>
        <p:txBody>
          <a:bodyPr/>
          <a:lstStyle/>
          <a:p>
            <a:fld id="{A4B48DAC-8A2D-4825-850C-34E762FB0A5F}" type="slidenum">
              <a:rPr lang="fr-FR" smtClean="0"/>
              <a:pPr/>
              <a:t>25</a:t>
            </a:fld>
            <a:endParaRPr lang="fr-FR" smtClean="0"/>
          </a:p>
        </p:txBody>
      </p:sp>
    </p:spTree>
    <p:extLst>
      <p:ext uri="{BB962C8B-B14F-4D97-AF65-F5344CB8AC3E}">
        <p14:creationId xmlns="" xmlns:p14="http://schemas.microsoft.com/office/powerpoint/2010/main" val="28911196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s-ES" dirty="0"/>
              <a:t>Este gráfico representa el marco institucional</a:t>
            </a:r>
            <a:r>
              <a:rPr lang="es-ES" baseline="0" dirty="0"/>
              <a:t> de la PNIN </a:t>
            </a:r>
            <a:r>
              <a:rPr lang="es-ES" dirty="0"/>
              <a:t>en nuestro país.</a:t>
            </a:r>
          </a:p>
          <a:p>
            <a:endParaRPr lang="en-US" dirty="0" smtClean="0"/>
          </a:p>
          <a:p>
            <a:r>
              <a:rPr lang="es-ES" baseline="0" dirty="0"/>
              <a:t>Adapte esta diapositiva según sus necesidades.</a:t>
            </a: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26</a:t>
            </a:fld>
            <a:endParaRPr lang="fr-FR" smtClean="0"/>
          </a:p>
        </p:txBody>
      </p:sp>
    </p:spTree>
    <p:extLst>
      <p:ext uri="{BB962C8B-B14F-4D97-AF65-F5344CB8AC3E}">
        <p14:creationId xmlns="" xmlns:p14="http://schemas.microsoft.com/office/powerpoint/2010/main" val="1400920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Esta presentación proporciona una descripción general y </a:t>
            </a:r>
            <a:r>
              <a:rPr lang="es-ES" baseline="0"/>
              <a:t>el enfoque de una PNIN mediante el uso de datos y pruebas para la formulación de políticas.</a:t>
            </a:r>
          </a:p>
          <a:p>
            <a:endParaRPr lang="en-US" baseline="0" dirty="0" smtClean="0"/>
          </a:p>
          <a:p>
            <a:r>
              <a:rPr lang="es-ES" baseline="0"/>
              <a:t>¿Por qué es necesario compartir y utilizar datos y pruebas para la formulación de políticas?</a:t>
            </a:r>
          </a:p>
          <a:p>
            <a:r>
              <a:rPr lang="es-ES" baseline="0"/>
              <a:t>Es especialmente relevante hacerse esta pregunta cuando se trata de pedir que ministerios e instituciones compartan datos entre sí. Los propietarios de los datos pueden querer saber qué va a pasar con sus datos.</a:t>
            </a:r>
          </a:p>
          <a:p>
            <a:endParaRPr lang="en-US" baseline="0" dirty="0" smtClean="0"/>
          </a:p>
          <a:p>
            <a:r>
              <a:rPr lang="es-ES" baseline="0"/>
              <a:t>Hay tres objetivos clave:</a:t>
            </a:r>
          </a:p>
          <a:p>
            <a:pPr marL="171450" indent="-171450">
              <a:buFontTx/>
              <a:buChar char="-"/>
            </a:pPr>
            <a:r>
              <a:rPr lang="es-ES" baseline="0"/>
              <a:t>El primero es orientar el proceso de toma de decisiones: el análisis de los datos nos indica dónde están los principales problemas, y dónde deberíamos centrar la atención de manera prioritaria.</a:t>
            </a:r>
          </a:p>
          <a:p>
            <a:pPr marL="171450" indent="-171450">
              <a:buFontTx/>
              <a:buChar char="-"/>
            </a:pPr>
            <a:r>
              <a:rPr lang="es-ES" baseline="0"/>
              <a:t>A continuación, el análisis de los datos ayuda a decidir la selección de los beneficiarios de los recursos: zonas geográficas, subgrupos de población, grupos de edad…</a:t>
            </a:r>
          </a:p>
          <a:p>
            <a:pPr marL="171450" indent="-171450">
              <a:buFontTx/>
              <a:buChar char="-"/>
            </a:pPr>
            <a:r>
              <a:rPr lang="es-ES" baseline="0"/>
              <a:t>Y, finalmente, ayuda a movilizar recursos para las prioridades identificadas, que pueden haber estado infradotadas de recursos previamente. En ocasiones esto supone movilizar recursos adicionales, aunque también puede ser una redistribución diferente de los recursos existentes.</a:t>
            </a:r>
          </a:p>
        </p:txBody>
      </p:sp>
      <p:sp>
        <p:nvSpPr>
          <p:cNvPr id="4" name="Slide Number Placeholder 3"/>
          <p:cNvSpPr>
            <a:spLocks noGrp="1"/>
          </p:cNvSpPr>
          <p:nvPr>
            <p:ph type="sldNum" sz="quarter" idx="10"/>
          </p:nvPr>
        </p:nvSpPr>
        <p:spPr/>
        <p:txBody>
          <a:bodyPr/>
          <a:lstStyle/>
          <a:p>
            <a:fld id="{A4B48DAC-8A2D-4825-850C-34E762FB0A5F}" type="slidenum">
              <a:rPr lang="fr-FR" smtClean="0"/>
              <a:pPr/>
              <a:t>3</a:t>
            </a:fld>
            <a:endParaRPr lang="fr-FR" smtClean="0"/>
          </a:p>
        </p:txBody>
      </p:sp>
    </p:spTree>
    <p:extLst>
      <p:ext uri="{BB962C8B-B14F-4D97-AF65-F5344CB8AC3E}">
        <p14:creationId xmlns="" xmlns:p14="http://schemas.microsoft.com/office/powerpoint/2010/main" val="3450149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Para destacar un poco el objetivo de orientar el proceso de toma de decisiones:</a:t>
            </a:r>
          </a:p>
          <a:p>
            <a:pPr marL="171450" indent="-171450">
              <a:buFontTx/>
              <a:buChar char="-"/>
            </a:pPr>
            <a:r>
              <a:rPr lang="es-ES" dirty="0"/>
              <a:t>Como se ha dicho, esto ayuda a identificar la prioridad entre todas las cuestiones referentes a la nutrición como, por ejemplo, el retraso en el crecimiento, la anemia, etc.</a:t>
            </a:r>
          </a:p>
          <a:p>
            <a:pPr marL="171450" indent="-171450">
              <a:buFontTx/>
              <a:buChar char="-"/>
            </a:pPr>
            <a:r>
              <a:rPr lang="es-ES" dirty="0"/>
              <a:t>Pero los datos y las pruebas también pueden</a:t>
            </a:r>
            <a:r>
              <a:rPr lang="es-ES" baseline="0" dirty="0"/>
              <a:t> ayudarnos a comprender los determinantes subyacentes de este indicador de nutrición: ¿cuál es la etiología de la anemia? ¿es deficiencia de hierro nutricional? ¿está vinculada a </a:t>
            </a:r>
            <a:r>
              <a:rPr lang="es-ES" baseline="0" dirty="0" smtClean="0"/>
              <a:t>altas infestaciones </a:t>
            </a:r>
            <a:r>
              <a:rPr lang="es-ES" b="0" dirty="0" smtClean="0"/>
              <a:t>parasitarias</a:t>
            </a:r>
            <a:r>
              <a:rPr lang="es-ES" baseline="0" dirty="0" smtClean="0"/>
              <a:t>, </a:t>
            </a:r>
            <a:r>
              <a:rPr lang="es-ES" baseline="0" dirty="0"/>
              <a:t>o a la elevada incidencia del paludismo, o a la elevada prevalencia de la enfermedad de células falciformes?</a:t>
            </a:r>
          </a:p>
          <a:p>
            <a:pPr marL="171450" indent="-171450">
              <a:buFontTx/>
              <a:buChar char="-"/>
            </a:pPr>
            <a:r>
              <a:rPr lang="es-ES" baseline="0" dirty="0"/>
              <a:t>Así pues, el monitoreo de datos puede utilizarse para trazar el mapa de la cobertura de servicios e intervenciones de los distintos sectores (salud, agricultura, protección social, etc.). A partir de este análisis, deberíamos ser capaces de saber quién ha sido beneficiado por las intervenciones (comparación de grupos de ingresos, grupos de edades, geografías, etc.), y si existe alguna diferencia en la cobertura de estos grupos.</a:t>
            </a:r>
          </a:p>
          <a:p>
            <a:pPr marL="171450" indent="-171450">
              <a:buFontTx/>
              <a:buChar char="-"/>
            </a:pPr>
            <a:r>
              <a:rPr lang="es-ES" baseline="0" dirty="0"/>
              <a:t>Esto nos permite analizar las relaciones entre los insumos de un programa en términos de insumos de recursos financieros y humanos, los productos —que son la disponibilidad, accesibilidad y utilización de las intervenciones— y su impacto sobre los determinantes de los indicadores nutricionales, como la ingesta de alimentos/diversidad de la dieta, prácticas de lactancia materna, incidencia de enfermedades, etc.</a:t>
            </a:r>
          </a:p>
        </p:txBody>
      </p:sp>
      <p:sp>
        <p:nvSpPr>
          <p:cNvPr id="4" name="Slide Number Placeholder 3"/>
          <p:cNvSpPr>
            <a:spLocks noGrp="1"/>
          </p:cNvSpPr>
          <p:nvPr>
            <p:ph type="sldNum" sz="quarter" idx="10"/>
          </p:nvPr>
        </p:nvSpPr>
        <p:spPr/>
        <p:txBody>
          <a:bodyPr/>
          <a:lstStyle/>
          <a:p>
            <a:fld id="{A4B48DAC-8A2D-4825-850C-34E762FB0A5F}" type="slidenum">
              <a:rPr lang="fr-FR" smtClean="0"/>
              <a:pPr/>
              <a:t>4</a:t>
            </a:fld>
            <a:endParaRPr lang="fr-FR" smtClean="0"/>
          </a:p>
        </p:txBody>
      </p:sp>
    </p:spTree>
    <p:extLst>
      <p:ext uri="{BB962C8B-B14F-4D97-AF65-F5344CB8AC3E}">
        <p14:creationId xmlns="" xmlns:p14="http://schemas.microsoft.com/office/powerpoint/2010/main" val="1362757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El análisis de las asignaciones presupuestarias</a:t>
            </a:r>
            <a:r>
              <a:rPr lang="es-ES" baseline="0"/>
              <a:t> para las intervenciones relacionadas con la nutrición (específicas para la nutrición o en favor de la nutrición) ayudará a entender si el presupuesto disponible se ha empleado realmente en conformidad con la estrategia o plan multisectorial en materia de nutrición, y también puede ayudar a fortalecer el objetivo de focalización de recursos escasos hacia los grupos que más lo necesitan, o hacia intervenciones que han demostrado ser más eficaces.</a:t>
            </a:r>
          </a:p>
          <a:p>
            <a:r>
              <a:rPr lang="es-ES" baseline="0"/>
              <a:t>Esto contribuirá a que los legisladores maximicen sus recursos y conseguir así un mayor impacto; es decir, un mejor rendimiento del dinero.</a:t>
            </a:r>
          </a:p>
        </p:txBody>
      </p:sp>
      <p:sp>
        <p:nvSpPr>
          <p:cNvPr id="4" name="Slide Number Placeholder 3"/>
          <p:cNvSpPr>
            <a:spLocks noGrp="1"/>
          </p:cNvSpPr>
          <p:nvPr>
            <p:ph type="sldNum" sz="quarter" idx="10"/>
          </p:nvPr>
        </p:nvSpPr>
        <p:spPr/>
        <p:txBody>
          <a:bodyPr/>
          <a:lstStyle/>
          <a:p>
            <a:fld id="{A4B48DAC-8A2D-4825-850C-34E762FB0A5F}" type="slidenum">
              <a:rPr lang="fr-FR" smtClean="0"/>
              <a:pPr/>
              <a:t>5</a:t>
            </a:fld>
            <a:endParaRPr lang="fr-FR" smtClean="0"/>
          </a:p>
        </p:txBody>
      </p:sp>
    </p:spTree>
    <p:extLst>
      <p:ext uri="{BB962C8B-B14F-4D97-AF65-F5344CB8AC3E}">
        <p14:creationId xmlns="" xmlns:p14="http://schemas.microsoft.com/office/powerpoint/2010/main" val="1070760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Mientras que el análisis de datos se suele centrar en problemas actuales y conocidos,</a:t>
            </a:r>
            <a:r>
              <a:rPr lang="es-ES" baseline="0"/>
              <a:t> puede señalar también que no se dispone de datos para algunas de nuestras preguntas.</a:t>
            </a:r>
          </a:p>
          <a:p>
            <a:r>
              <a:rPr lang="es-ES" baseline="0"/>
              <a:t>Esto no significa que la pregunta no sea pertinente, sino más bien que hay importantes lagunas de datos que deben subsanarse. Ya sea a través de la investigación o mediante la inclusión de un indicador adicional en encuestas de población o sistemas rutinarios de monitoreo. La nueva recopilación de datos está fuera del alcance de la PNIN, si bien esta tiene una responsabilidad de señalizar las lagunas de datos y de llamar la atención sobre ellas a los responsables pertinentes de la toma de decisiones y otros actores.</a:t>
            </a:r>
          </a:p>
          <a:p>
            <a:endParaRPr lang="en-US" baseline="0" dirty="0" smtClean="0"/>
          </a:p>
          <a:p>
            <a:r>
              <a:rPr lang="es-ES" baseline="0"/>
              <a:t>En segundo lugar, el análisis de los datos puede apuntar a un problema en el futuro, como la obesidad, enfermedades no transmisibles, o problemas de nutrición específicos a las ciudades, o problemas en muchachos y muchachas adolescentes. </a:t>
            </a:r>
          </a:p>
        </p:txBody>
      </p:sp>
      <p:sp>
        <p:nvSpPr>
          <p:cNvPr id="4" name="Slide Number Placeholder 3"/>
          <p:cNvSpPr>
            <a:spLocks noGrp="1"/>
          </p:cNvSpPr>
          <p:nvPr>
            <p:ph type="sldNum" sz="quarter" idx="10"/>
          </p:nvPr>
        </p:nvSpPr>
        <p:spPr/>
        <p:txBody>
          <a:bodyPr/>
          <a:lstStyle/>
          <a:p>
            <a:fld id="{A4B48DAC-8A2D-4825-850C-34E762FB0A5F}" type="slidenum">
              <a:rPr lang="fr-FR" smtClean="0"/>
              <a:pPr/>
              <a:t>6</a:t>
            </a:fld>
            <a:endParaRPr lang="fr-FR" smtClean="0"/>
          </a:p>
        </p:txBody>
      </p:sp>
    </p:spTree>
    <p:extLst>
      <p:ext uri="{BB962C8B-B14F-4D97-AF65-F5344CB8AC3E}">
        <p14:creationId xmlns="" xmlns:p14="http://schemas.microsoft.com/office/powerpoint/2010/main" val="932873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Aunque algunos países cuentan con</a:t>
            </a:r>
            <a:r>
              <a:rPr lang="es-ES" baseline="0" dirty="0"/>
              <a:t> una mayor disponibilidad de datos que otros, cada país tiene sus propios conjuntos de datos e informes. </a:t>
            </a:r>
          </a:p>
          <a:p>
            <a:r>
              <a:rPr lang="es-ES" baseline="0" dirty="0"/>
              <a:t>La cuestión es que estos están dispersos y a menudo no se analizan en conjunto. También el hecho de que no siempre son de la mejor calidad se utiliza para justificar el motivo de no utilizar los datos para su análisis ulterior.</a:t>
            </a:r>
          </a:p>
          <a:p>
            <a:r>
              <a:rPr lang="es-ES" baseline="0" dirty="0"/>
              <a:t>Además, los informes rutinarios publicados por la Oficina de Estadística </a:t>
            </a:r>
            <a:r>
              <a:rPr lang="es-ES" baseline="0"/>
              <a:t>o </a:t>
            </a:r>
            <a:r>
              <a:rPr lang="es-ES" baseline="0" smtClean="0"/>
              <a:t>ministerios a </a:t>
            </a:r>
            <a:r>
              <a:rPr lang="es-ES" baseline="0" dirty="0"/>
              <a:t>menudo no están diseñados para responder a preguntas específicas que los legisladores pueden tener.</a:t>
            </a:r>
          </a:p>
          <a:p>
            <a:r>
              <a:rPr lang="es-ES" baseline="0" dirty="0"/>
              <a:t>No hay un verdadero diálogo o intercambio entre los legisladores y los analistas de datos para explotar el análisis de los datos en profundidad.</a:t>
            </a:r>
          </a:p>
          <a:p>
            <a:endParaRPr lang="en-GB" baseline="0" dirty="0" smtClean="0"/>
          </a:p>
          <a:p>
            <a:r>
              <a:rPr lang="es-ES" baseline="0" dirty="0"/>
              <a:t>La PNIN procura asegurar que la producción de datos esté vinculada al proceso de toma de decisiones, y que un diálogo entre legisladores encargados de decidir políticas y analistas de datos conduzca a la formulación de preguntas específicas, que serán contestadas por el análisis de datos en profundidad, dando lugar a recomendaciones viables para los legisladores encargados de decidir políticas.</a:t>
            </a:r>
          </a:p>
        </p:txBody>
      </p:sp>
      <p:sp>
        <p:nvSpPr>
          <p:cNvPr id="4" name="Slide Number Placeholder 3"/>
          <p:cNvSpPr>
            <a:spLocks noGrp="1"/>
          </p:cNvSpPr>
          <p:nvPr>
            <p:ph type="sldNum" sz="quarter" idx="10"/>
          </p:nvPr>
        </p:nvSpPr>
        <p:spPr/>
        <p:txBody>
          <a:bodyPr/>
          <a:lstStyle/>
          <a:p>
            <a:fld id="{A4B48DAC-8A2D-4825-850C-34E762FB0A5F}" type="slidenum">
              <a:rPr lang="fr-FR" smtClean="0"/>
              <a:pPr/>
              <a:t>7</a:t>
            </a:fld>
            <a:endParaRPr lang="fr-FR" smtClean="0"/>
          </a:p>
        </p:txBody>
      </p:sp>
    </p:spTree>
    <p:extLst>
      <p:ext uri="{BB962C8B-B14F-4D97-AF65-F5344CB8AC3E}">
        <p14:creationId xmlns="" xmlns:p14="http://schemas.microsoft.com/office/powerpoint/2010/main" val="534809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continuación, quisiéramos</a:t>
            </a:r>
            <a:r>
              <a:rPr lang="es-ES" baseline="0" dirty="0"/>
              <a:t> presentarles la PNIN:</a:t>
            </a:r>
          </a:p>
          <a:p>
            <a:r>
              <a:rPr lang="es-ES" baseline="0" dirty="0"/>
              <a:t>Cuáles son sus antecedentes, sus objetivos, su enfoque, y cómo encaja todo esto con estructuras y enfoques multisectoriales existentes sobre la nutrición, como los que promueve el Movimiento SUN.</a:t>
            </a:r>
          </a:p>
          <a:p>
            <a:endParaRPr lang="en-US" dirty="0"/>
          </a:p>
        </p:txBody>
      </p:sp>
      <p:sp>
        <p:nvSpPr>
          <p:cNvPr id="4" name="Slide Number Placeholder 3"/>
          <p:cNvSpPr>
            <a:spLocks noGrp="1"/>
          </p:cNvSpPr>
          <p:nvPr>
            <p:ph type="sldNum" sz="quarter" idx="10"/>
          </p:nvPr>
        </p:nvSpPr>
        <p:spPr/>
        <p:txBody>
          <a:bodyPr/>
          <a:lstStyle/>
          <a:p>
            <a:fld id="{A4B48DAC-8A2D-4825-850C-34E762FB0A5F}" type="slidenum">
              <a:rPr lang="fr-FR" smtClean="0"/>
              <a:pPr/>
              <a:t>8</a:t>
            </a:fld>
            <a:endParaRPr lang="fr-FR" smtClean="0"/>
          </a:p>
        </p:txBody>
      </p:sp>
    </p:spTree>
    <p:extLst>
      <p:ext uri="{BB962C8B-B14F-4D97-AF65-F5344CB8AC3E}">
        <p14:creationId xmlns="" xmlns:p14="http://schemas.microsoft.com/office/powerpoint/2010/main" val="250346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baseline="0" dirty="0" smtClean="0"/>
          </a:p>
          <a:p>
            <a:r>
              <a:rPr lang="es-ES" dirty="0"/>
              <a:t>La PNIN</a:t>
            </a:r>
            <a:r>
              <a:rPr lang="es-ES" baseline="0" dirty="0"/>
              <a:t> comenzó como una iniciativa financiada por la Unión Europea.</a:t>
            </a:r>
          </a:p>
          <a:p>
            <a:r>
              <a:rPr lang="es-ES" baseline="0" dirty="0"/>
              <a:t>Parte de su compromiso es prevenir la malnutrición, lo cual se traduce en dos indicadores clave:</a:t>
            </a:r>
          </a:p>
          <a:p>
            <a:pPr marL="228600" indent="-228600">
              <a:buAutoNum type="arabicParenR"/>
            </a:pPr>
            <a:r>
              <a:rPr lang="es-ES" baseline="0" dirty="0"/>
              <a:t>Contribuir a la reducción del número de niños con retraso en el crecimiento en al menos 7 millones antes de 2024</a:t>
            </a:r>
          </a:p>
          <a:p>
            <a:pPr marL="228600" indent="-228600">
              <a:buAutoNum type="arabicParenR"/>
            </a:pPr>
            <a:r>
              <a:rPr lang="es-ES" baseline="0" dirty="0"/>
              <a:t>Invertir 3500 millones de euros en actividades específicas de nutrición y en favor de la nutrición durante ese mismo período.</a:t>
            </a:r>
          </a:p>
          <a:p>
            <a:pPr marL="228600" indent="-228600">
              <a:buAutoNum type="arabicParenR"/>
            </a:pPr>
            <a:endParaRPr lang="en-US" baseline="0" dirty="0" smtClean="0"/>
          </a:p>
          <a:p>
            <a:pPr marL="0" indent="0">
              <a:buNone/>
            </a:pPr>
            <a:r>
              <a:rPr lang="es-ES" baseline="0" dirty="0"/>
              <a:t>La PNIN es solo una de las iniciativas que la Unión Europea ha apoyado para lograr sus metas, y actualmente se está implementando en 10 países, incluido el de usted.</a:t>
            </a: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9</a:t>
            </a:fld>
            <a:endParaRPr lang="fr-FR" smtClean="0"/>
          </a:p>
        </p:txBody>
      </p:sp>
    </p:spTree>
    <p:extLst>
      <p:ext uri="{BB962C8B-B14F-4D97-AF65-F5344CB8AC3E}">
        <p14:creationId xmlns="" xmlns:p14="http://schemas.microsoft.com/office/powerpoint/2010/main" val="348642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Espace réservé du titre 1"/>
          <p:cNvSpPr>
            <a:spLocks noGrp="1"/>
          </p:cNvSpPr>
          <p:nvPr>
            <p:ph type="title" hasCustomPrompt="1"/>
          </p:nvPr>
        </p:nvSpPr>
        <p:spPr>
          <a:xfrm>
            <a:off x="4572000" y="2852936"/>
            <a:ext cx="4320480" cy="1656184"/>
          </a:xfrm>
          <a:prstGeom prst="rect">
            <a:avLst/>
          </a:prstGeom>
        </p:spPr>
        <p:txBody>
          <a:bodyPr vert="horz" lIns="91440" tIns="45720" rIns="91440" bIns="45720" rtlCol="0" anchor="ctr">
            <a:normAutofit/>
          </a:bodyPr>
          <a:lstStyle>
            <a:lvl1pPr>
              <a:defRPr cap="none" baseline="0"/>
            </a:lvl1pPr>
          </a:lstStyle>
          <a:p>
            <a:r>
              <a:rPr lang="fr-FR" smtClean="0"/>
              <a:t>Title</a:t>
            </a:r>
            <a:endParaRPr lang="fr-FR" dirty="0"/>
          </a:p>
        </p:txBody>
      </p:sp>
      <p:sp>
        <p:nvSpPr>
          <p:cNvPr id="8" name="Espace réservé du texte 2"/>
          <p:cNvSpPr>
            <a:spLocks noGrp="1"/>
          </p:cNvSpPr>
          <p:nvPr>
            <p:ph idx="1" hasCustomPrompt="1"/>
          </p:nvPr>
        </p:nvSpPr>
        <p:spPr>
          <a:xfrm>
            <a:off x="4572000" y="4797152"/>
            <a:ext cx="4320480" cy="936104"/>
          </a:xfrm>
          <a:prstGeom prst="rect">
            <a:avLst/>
          </a:prstGeom>
        </p:spPr>
        <p:txBody>
          <a:bodyPr vert="horz" lIns="91440" tIns="45720" rIns="91440" bIns="45720" rtlCol="0" anchor="ctr" anchorCtr="0">
            <a:normAutofit/>
          </a:bodyPr>
          <a:lstStyle>
            <a:lvl1pPr>
              <a:defRPr cap="none" baseline="0"/>
            </a:lvl1pPr>
          </a:lstStyle>
          <a:p>
            <a:pPr lvl="0"/>
            <a:r>
              <a:rPr lang="fr-FR" smtClean="0"/>
              <a:t>Presenter, authors</a:t>
            </a:r>
            <a:endParaRPr lang="fr-FR" dirty="0" smtClean="0"/>
          </a:p>
        </p:txBody>
      </p:sp>
      <p:sp>
        <p:nvSpPr>
          <p:cNvPr id="6" name="Espace réservé du contenu 5"/>
          <p:cNvSpPr>
            <a:spLocks noGrp="1"/>
          </p:cNvSpPr>
          <p:nvPr>
            <p:ph sz="quarter" idx="10" hasCustomPrompt="1"/>
          </p:nvPr>
        </p:nvSpPr>
        <p:spPr>
          <a:xfrm>
            <a:off x="4572000" y="6022107"/>
            <a:ext cx="4320480" cy="503237"/>
          </a:xfrm>
        </p:spPr>
        <p:txBody>
          <a:bodyPr anchor="ctr" anchorCtr="0">
            <a:normAutofit/>
          </a:bodyPr>
          <a:lstStyle>
            <a:lvl1pPr>
              <a:defRPr sz="1800" b="1">
                <a:solidFill>
                  <a:schemeClr val="tx1"/>
                </a:solidFill>
              </a:defRPr>
            </a:lvl1pPr>
          </a:lstStyle>
          <a:p>
            <a:pPr lvl="0"/>
            <a:r>
              <a:rPr lang="fr-FR" smtClean="0"/>
              <a:t>Date, Place</a:t>
            </a:r>
          </a:p>
        </p:txBody>
      </p:sp>
    </p:spTree>
    <p:extLst>
      <p:ext uri="{BB962C8B-B14F-4D97-AF65-F5344CB8AC3E}">
        <p14:creationId xmlns="" xmlns:p14="http://schemas.microsoft.com/office/powerpoint/2010/main" val="9057625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522597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mediate titl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67544" y="3573016"/>
            <a:ext cx="8208912" cy="2016224"/>
          </a:xfrm>
        </p:spPr>
        <p:txBody>
          <a:bodyPr anchor="ctr" anchorCtr="0">
            <a:normAutofit/>
          </a:bodyPr>
          <a:lstStyle>
            <a:lvl1pPr algn="ctr">
              <a:buNone/>
              <a:defRPr sz="2800"/>
            </a:lvl1pPr>
          </a:lstStyle>
          <a:p>
            <a:pPr lvl="0"/>
            <a:r>
              <a:rPr lang="fr-FR" smtClean="0"/>
              <a:t>Sub-title</a:t>
            </a:r>
            <a:endParaRPr lang="fr-FR" dirty="0"/>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smtClean="0"/>
              <a:t>Title of the presentation</a:t>
            </a:r>
            <a:endParaRPr lang="fr-FR"/>
          </a:p>
        </p:txBody>
      </p:sp>
      <p:sp>
        <p:nvSpPr>
          <p:cNvPr id="8" name="Titre 7"/>
          <p:cNvSpPr>
            <a:spLocks noGrp="1"/>
          </p:cNvSpPr>
          <p:nvPr>
            <p:ph type="title" hasCustomPrompt="1"/>
          </p:nvPr>
        </p:nvSpPr>
        <p:spPr>
          <a:xfrm>
            <a:off x="467544" y="1628800"/>
            <a:ext cx="8208912" cy="1728192"/>
          </a:xfrm>
        </p:spPr>
        <p:txBody>
          <a:bodyPr/>
          <a:lstStyle>
            <a:lvl1pPr>
              <a:defRPr/>
            </a:lvl1pPr>
          </a:lstStyle>
          <a:p>
            <a:r>
              <a:rPr lang="fr-FR" smtClean="0"/>
              <a:t>Title</a:t>
            </a:r>
            <a:endParaRPr lang="fr-FR"/>
          </a:p>
        </p:txBody>
      </p:sp>
      <p:sp>
        <p:nvSpPr>
          <p:cNvPr id="10" name="Espace réservé du numéro de diapositive 9"/>
          <p:cNvSpPr>
            <a:spLocks noGrp="1"/>
          </p:cNvSpPr>
          <p:nvPr>
            <p:ph type="sldNum" sz="quarter" idx="15"/>
          </p:nvPr>
        </p:nvSpPr>
        <p:spPr/>
        <p:txBody>
          <a:bodyPr/>
          <a:lstStyle/>
          <a:p>
            <a:fld id="{02C702AE-1502-43AE-8DBA-2BCAD3408EF2}" type="slidenum">
              <a:rPr lang="fr-FR" smtClean="0"/>
              <a:pPr/>
              <a:t>‹Nº›</a:t>
            </a:fld>
            <a:endParaRPr lang="fr-FR" dirty="0"/>
          </a:p>
        </p:txBody>
      </p:sp>
      <p:sp>
        <p:nvSpPr>
          <p:cNvPr id="14"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smtClean="0"/>
              <a:t>Date</a:t>
            </a:r>
            <a:endParaRPr lang="fr-FR"/>
          </a:p>
        </p:txBody>
      </p:sp>
      <p:sp>
        <p:nvSpPr>
          <p:cNvPr id="15"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smtClean="0"/>
              <a:t>Event, place</a:t>
            </a:r>
            <a:endParaRPr lang="fr-FR"/>
          </a:p>
        </p:txBody>
      </p:sp>
    </p:spTree>
    <p:extLst>
      <p:ext uri="{BB962C8B-B14F-4D97-AF65-F5344CB8AC3E}">
        <p14:creationId xmlns="" xmlns:p14="http://schemas.microsoft.com/office/powerpoint/2010/main" val="10522597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3200" cap="none" baseline="0"/>
            </a:lvl1pPr>
          </a:lstStyle>
          <a:p>
            <a:r>
              <a:rPr lang="fr-FR" smtClean="0"/>
              <a:t>Title</a:t>
            </a:r>
            <a:endParaRPr lang="fr-FR"/>
          </a:p>
        </p:txBody>
      </p:sp>
      <p:sp>
        <p:nvSpPr>
          <p:cNvPr id="3" name="Espace réservé du contenu 2"/>
          <p:cNvSpPr>
            <a:spLocks noGrp="1"/>
          </p:cNvSpPr>
          <p:nvPr>
            <p:ph idx="1" hasCustomPrompt="1"/>
          </p:nvPr>
        </p:nvSpPr>
        <p:spPr/>
        <p:txBody>
          <a:bodyPr/>
          <a:lstStyle>
            <a:lvl1pPr>
              <a:defRPr/>
            </a:lvl1pPr>
          </a:lstStyle>
          <a:p>
            <a:pPr lvl="0"/>
            <a:r>
              <a:rPr lang="fr-FR" smtClean="0"/>
              <a:t>Text</a:t>
            </a:r>
            <a:endParaRPr lang="fr-FR" dirty="0" smtClean="0"/>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pPr/>
              <a:t>‹Nº›</a:t>
            </a:fld>
            <a:endParaRPr lang="fr-F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smtClean="0"/>
              <a:t>Title of the presentation</a:t>
            </a:r>
            <a:endParaRPr lang="fr-FR"/>
          </a:p>
        </p:txBody>
      </p:sp>
      <p:sp>
        <p:nvSpPr>
          <p:cNvPr id="8"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smtClean="0"/>
              <a:t>Date</a:t>
            </a:r>
            <a:endParaRPr lang="fr-FR"/>
          </a:p>
        </p:txBody>
      </p:sp>
      <p:sp>
        <p:nvSpPr>
          <p:cNvPr id="9"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smtClean="0"/>
              <a:t>Event, place</a:t>
            </a:r>
            <a:endParaRPr lang="fr-FR"/>
          </a:p>
        </p:txBody>
      </p:sp>
    </p:spTree>
    <p:extLst>
      <p:ext uri="{BB962C8B-B14F-4D97-AF65-F5344CB8AC3E}">
        <p14:creationId xmlns="" xmlns:p14="http://schemas.microsoft.com/office/powerpoint/2010/main" val="10522597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 2 column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3200" cap="none" baseline="0"/>
            </a:lvl1pPr>
          </a:lstStyle>
          <a:p>
            <a:r>
              <a:rPr lang="fr-FR" smtClean="0"/>
              <a:t>Title</a:t>
            </a:r>
            <a:endParaRPr lang="fr-FR"/>
          </a:p>
        </p:txBody>
      </p:sp>
      <p:sp>
        <p:nvSpPr>
          <p:cNvPr id="3" name="Espace réservé du contenu 2"/>
          <p:cNvSpPr>
            <a:spLocks noGrp="1"/>
          </p:cNvSpPr>
          <p:nvPr>
            <p:ph idx="1" hasCustomPrompt="1"/>
          </p:nvPr>
        </p:nvSpPr>
        <p:spPr>
          <a:xfrm>
            <a:off x="467544" y="2276872"/>
            <a:ext cx="3960440" cy="3888432"/>
          </a:xfrm>
        </p:spPr>
        <p:txBody>
          <a:bodyPr>
            <a:normAutofit/>
          </a:bodyPr>
          <a:lstStyle>
            <a:lvl1pPr>
              <a:defRPr sz="2400"/>
            </a:lvl1pPr>
          </a:lstStyle>
          <a:p>
            <a:pPr lvl="0"/>
            <a:r>
              <a:rPr lang="fr-FR" smtClean="0"/>
              <a:t>Text</a:t>
            </a:r>
            <a:endParaRPr lang="fr-FR" dirty="0" smtClean="0"/>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pPr/>
              <a:t>‹Nº›</a:t>
            </a:fld>
            <a:endParaRPr lang="fr-F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smtClean="0"/>
              <a:t>Title of the presentation</a:t>
            </a:r>
            <a:endParaRPr lang="fr-FR"/>
          </a:p>
        </p:txBody>
      </p:sp>
      <p:sp>
        <p:nvSpPr>
          <p:cNvPr id="13" name="Espace réservé du contenu 2"/>
          <p:cNvSpPr>
            <a:spLocks noGrp="1"/>
          </p:cNvSpPr>
          <p:nvPr>
            <p:ph idx="14" hasCustomPrompt="1"/>
          </p:nvPr>
        </p:nvSpPr>
        <p:spPr>
          <a:xfrm>
            <a:off x="4716016" y="2276872"/>
            <a:ext cx="3960440" cy="3888432"/>
          </a:xfrm>
        </p:spPr>
        <p:txBody>
          <a:bodyPr>
            <a:normAutofit/>
          </a:bodyPr>
          <a:lstStyle>
            <a:lvl1pPr>
              <a:defRPr sz="2400"/>
            </a:lvl1pPr>
          </a:lstStyle>
          <a:p>
            <a:pPr lvl="0"/>
            <a:r>
              <a:rPr lang="fr-FR" smtClean="0"/>
              <a:t>Text</a:t>
            </a:r>
            <a:endParaRPr lang="fr-FR" dirty="0" smtClean="0"/>
          </a:p>
        </p:txBody>
      </p:sp>
      <p:sp>
        <p:nvSpPr>
          <p:cNvPr id="9"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smtClean="0"/>
              <a:t>Date</a:t>
            </a:r>
            <a:endParaRPr lang="fr-FR"/>
          </a:p>
        </p:txBody>
      </p:sp>
      <p:sp>
        <p:nvSpPr>
          <p:cNvPr id="10"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smtClean="0"/>
              <a:t>Event, place</a:t>
            </a:r>
            <a:endParaRPr lang="fr-FR"/>
          </a:p>
        </p:txBody>
      </p:sp>
    </p:spTree>
    <p:extLst>
      <p:ext uri="{BB962C8B-B14F-4D97-AF65-F5344CB8AC3E}">
        <p14:creationId xmlns="" xmlns:p14="http://schemas.microsoft.com/office/powerpoint/2010/main" val="10522597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3200" cap="none" baseline="0"/>
            </a:lvl1pPr>
          </a:lstStyle>
          <a:p>
            <a:r>
              <a:rPr lang="fr-FR" smtClean="0"/>
              <a:t>Title</a:t>
            </a:r>
            <a:endParaRPr lang="fr-FR"/>
          </a:p>
        </p:txBody>
      </p:sp>
      <p:sp>
        <p:nvSpPr>
          <p:cNvPr id="3" name="Espace réservé du contenu 2"/>
          <p:cNvSpPr>
            <a:spLocks noGrp="1"/>
          </p:cNvSpPr>
          <p:nvPr>
            <p:ph idx="1" hasCustomPrompt="1"/>
          </p:nvPr>
        </p:nvSpPr>
        <p:spPr/>
        <p:txBody>
          <a:bodyPr/>
          <a:lstStyle>
            <a:lvl1pPr>
              <a:defRPr/>
            </a:lvl1pPr>
          </a:lstStyle>
          <a:p>
            <a:pPr lvl="0"/>
            <a:r>
              <a:rPr lang="fr-FR" smtClean="0"/>
              <a:t>Text</a:t>
            </a:r>
            <a:endParaRPr lang="fr-FR" dirty="0" smtClean="0"/>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r>
              <a:rPr lang="fr-FR" dirty="0" err="1" smtClean="0"/>
              <a:t>Fecha</a:t>
            </a:r>
            <a:endParaRPr lang="fr-FR" dirty="0"/>
          </a:p>
        </p:txBody>
      </p:sp>
      <p:sp>
        <p:nvSpPr>
          <p:cNvPr id="5" name="Espace réservé du pied de page 4"/>
          <p:cNvSpPr>
            <a:spLocks noGrp="1"/>
          </p:cNvSpPr>
          <p:nvPr>
            <p:ph type="ftr" sz="quarter" idx="11"/>
          </p:nvPr>
        </p:nvSpPr>
        <p:spPr/>
        <p:txBody>
          <a:bodyPr/>
          <a:lstStyle>
            <a:lvl1pPr>
              <a:defRPr/>
            </a:lvl1pPr>
          </a:lstStyle>
          <a:p>
            <a:r>
              <a:rPr lang="fr-FR" dirty="0" err="1" smtClean="0"/>
              <a:t>Lugar</a:t>
            </a:r>
            <a:endParaRPr lang="fr-FR" dirty="0"/>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pPr/>
              <a:t>‹Nº›</a:t>
            </a:fld>
            <a:endParaRPr lang="fr-F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smtClean="0"/>
              <a:t>Title of the presentation</a:t>
            </a:r>
            <a:endParaRPr lang="fr-FR"/>
          </a:p>
        </p:txBody>
      </p:sp>
    </p:spTree>
    <p:extLst>
      <p:ext uri="{BB962C8B-B14F-4D97-AF65-F5344CB8AC3E}">
        <p14:creationId xmlns="" xmlns:p14="http://schemas.microsoft.com/office/powerpoint/2010/main" val="2296563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33664" y="3140968"/>
            <a:ext cx="4258816" cy="1296144"/>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644008" y="4437112"/>
            <a:ext cx="4248472" cy="936104"/>
          </a:xfrm>
          <a:prstGeom prst="rect">
            <a:avLst/>
          </a:prstGeom>
        </p:spPr>
        <p:txBody>
          <a:bodyPr vert="horz" lIns="91440" tIns="45720" rIns="91440" bIns="45720" rtlCol="0">
            <a:normAutofit/>
          </a:bodyPr>
          <a:lstStyle/>
          <a:p>
            <a:pPr lvl="0"/>
            <a:r>
              <a:rPr lang="fr-FR" dirty="0" smtClean="0"/>
              <a:t>SOUS-TITRE DE LA PRESENTATION </a:t>
            </a:r>
          </a:p>
        </p:txBody>
      </p:sp>
    </p:spTree>
    <p:extLst>
      <p:ext uri="{BB962C8B-B14F-4D97-AF65-F5344CB8AC3E}">
        <p14:creationId xmlns="" xmlns:p14="http://schemas.microsoft.com/office/powerpoint/2010/main" val="1821813571"/>
      </p:ext>
    </p:extLst>
  </p:cSld>
  <p:clrMap bg1="lt1" tx1="dk1" bg2="lt2" tx2="dk2" accent1="accent1" accent2="accent2" accent3="accent3" accent4="accent4" accent5="accent5" accent6="accent6" hlink="hlink" folHlink="folHlink"/>
  <p:sldLayoutIdLst>
    <p:sldLayoutId id="2147483657" r:id="rId1"/>
  </p:sldLayoutIdLst>
  <p:timing>
    <p:tnLst>
      <p:par>
        <p:cTn id="1" dur="indefinite" restart="never" nodeType="tmRoot"/>
      </p:par>
    </p:tnLst>
  </p:timing>
  <p:hf hdr="0"/>
  <p:txStyles>
    <p:titleStyle>
      <a:lvl1pPr algn="l" defTabSz="914400" rtl="0" eaLnBrk="1" latinLnBrk="0" hangingPunct="1">
        <a:spcBef>
          <a:spcPct val="0"/>
        </a:spcBef>
        <a:buNone/>
        <a:defRPr sz="3600" b="1" kern="1200" cap="none" baseline="0">
          <a:solidFill>
            <a:schemeClr val="accent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400" kern="1200" cap="none" baseline="0">
          <a:solidFill>
            <a:schemeClr val="bg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1196752"/>
            <a:ext cx="8208912" cy="1008112"/>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67544" y="2276872"/>
            <a:ext cx="8208912" cy="3888432"/>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453336"/>
            <a:ext cx="1378496" cy="365125"/>
          </a:xfrm>
          <a:prstGeom prst="rect">
            <a:avLst/>
          </a:prstGeom>
        </p:spPr>
        <p:txBody>
          <a:bodyPr vert="horz" lIns="91440" tIns="45720" rIns="91440" bIns="45720" rtlCol="0" anchor="ctr"/>
          <a:lstStyle>
            <a:lvl1pPr algn="l">
              <a:defRPr sz="1200">
                <a:solidFill>
                  <a:schemeClr val="bg1"/>
                </a:solidFill>
              </a:defRPr>
            </a:lvl1pPr>
          </a:lstStyle>
          <a:p>
            <a:r>
              <a:rPr lang="fr-FR" dirty="0" err="1" smtClean="0"/>
              <a:t>Fecha</a:t>
            </a:r>
            <a:endParaRPr lang="fr-FR" dirty="0"/>
          </a:p>
        </p:txBody>
      </p:sp>
      <p:sp>
        <p:nvSpPr>
          <p:cNvPr id="5" name="Espace réservé du pied de page 4"/>
          <p:cNvSpPr>
            <a:spLocks noGrp="1"/>
          </p:cNvSpPr>
          <p:nvPr>
            <p:ph type="ftr" sz="quarter" idx="3"/>
          </p:nvPr>
        </p:nvSpPr>
        <p:spPr>
          <a:xfrm>
            <a:off x="1835696" y="6453336"/>
            <a:ext cx="4392488" cy="365125"/>
          </a:xfrm>
          <a:prstGeom prst="rect">
            <a:avLst/>
          </a:prstGeom>
        </p:spPr>
        <p:txBody>
          <a:bodyPr vert="horz" lIns="91440" tIns="45720" rIns="91440" bIns="45720" rtlCol="0" anchor="ctr"/>
          <a:lstStyle>
            <a:lvl1pPr algn="ctr">
              <a:defRPr sz="1200">
                <a:solidFill>
                  <a:schemeClr val="bg1"/>
                </a:solidFill>
              </a:defRPr>
            </a:lvl1pPr>
          </a:lstStyle>
          <a:p>
            <a:r>
              <a:rPr lang="fr-FR" dirty="0" err="1" smtClean="0"/>
              <a:t>Lugar</a:t>
            </a:r>
            <a:endParaRPr lang="fr-FR" dirty="0"/>
          </a:p>
        </p:txBody>
      </p:sp>
      <p:sp>
        <p:nvSpPr>
          <p:cNvPr id="6" name="Espace réservé du numéro de diapositive 5"/>
          <p:cNvSpPr>
            <a:spLocks noGrp="1"/>
          </p:cNvSpPr>
          <p:nvPr>
            <p:ph type="sldNum" sz="quarter" idx="4"/>
          </p:nvPr>
        </p:nvSpPr>
        <p:spPr>
          <a:xfrm>
            <a:off x="8388424" y="6453336"/>
            <a:ext cx="621432" cy="365125"/>
          </a:xfrm>
          <a:prstGeom prst="rect">
            <a:avLst/>
          </a:prstGeom>
        </p:spPr>
        <p:txBody>
          <a:bodyPr vert="horz" lIns="91440" tIns="45720" rIns="91440" bIns="45720" rtlCol="0" anchor="ctr"/>
          <a:lstStyle>
            <a:lvl1pPr algn="r">
              <a:defRPr sz="1200">
                <a:solidFill>
                  <a:schemeClr val="bg1"/>
                </a:solidFill>
              </a:defRPr>
            </a:lvl1pPr>
          </a:lstStyle>
          <a:p>
            <a:fld id="{02C702AE-1502-43AE-8DBA-2BCAD3408EF2}" type="slidenum">
              <a:rPr lang="fr-FR" smtClean="0"/>
              <a:pPr/>
              <a:t>‹Nº›</a:t>
            </a:fld>
            <a:endParaRPr lang="fr-FR" dirty="0"/>
          </a:p>
        </p:txBody>
      </p:sp>
    </p:spTree>
    <p:extLst>
      <p:ext uri="{BB962C8B-B14F-4D97-AF65-F5344CB8AC3E}">
        <p14:creationId xmlns="" xmlns:p14="http://schemas.microsoft.com/office/powerpoint/2010/main" val="2854891631"/>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50" r:id="rId4"/>
    <p:sldLayoutId id="2147483663" r:id="rId5"/>
  </p:sldLayoutIdLst>
  <p:timing>
    <p:tnLst>
      <p:par>
        <p:cTn id="1" dur="indefinite" restart="never" nodeType="tmRoot"/>
      </p:par>
    </p:tnLst>
  </p:timing>
  <p:hf hdr="0"/>
  <p:txStyles>
    <p:titleStyle>
      <a:lvl1pPr algn="ctr" defTabSz="914400" rtl="0" eaLnBrk="1" latinLnBrk="0" hangingPunct="1">
        <a:spcBef>
          <a:spcPct val="0"/>
        </a:spcBef>
        <a:buNone/>
        <a:defRPr sz="3200" b="1" kern="1200" cap="none" baseline="0">
          <a:solidFill>
            <a:schemeClr val="accent4"/>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4048" y="2852936"/>
            <a:ext cx="3888432" cy="1656184"/>
          </a:xfrm>
        </p:spPr>
        <p:txBody>
          <a:bodyPr>
            <a:noAutofit/>
          </a:bodyPr>
          <a:lstStyle/>
          <a:p>
            <a:r>
              <a:rPr lang="es-ES"/>
              <a:t>¿Qué es una PNIN?</a:t>
            </a:r>
          </a:p>
        </p:txBody>
      </p:sp>
      <p:sp>
        <p:nvSpPr>
          <p:cNvPr id="3" name="Espace réservé du contenu 2"/>
          <p:cNvSpPr>
            <a:spLocks noGrp="1"/>
          </p:cNvSpPr>
          <p:nvPr>
            <p:ph idx="1"/>
          </p:nvPr>
        </p:nvSpPr>
        <p:spPr/>
        <p:txBody>
          <a:bodyPr/>
          <a:lstStyle/>
          <a:p>
            <a:r>
              <a:rPr lang="es-ES"/>
              <a:t>Autor</a:t>
            </a:r>
          </a:p>
        </p:txBody>
      </p:sp>
      <p:sp>
        <p:nvSpPr>
          <p:cNvPr id="4" name="Espace réservé du contenu 3"/>
          <p:cNvSpPr>
            <a:spLocks noGrp="1"/>
          </p:cNvSpPr>
          <p:nvPr>
            <p:ph sz="quarter" idx="10"/>
          </p:nvPr>
        </p:nvSpPr>
        <p:spPr/>
        <p:txBody>
          <a:bodyPr/>
          <a:lstStyle/>
          <a:p>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normAutofit fontScale="90000"/>
          </a:bodyPr>
          <a:lstStyle/>
          <a:p>
            <a:pPr algn="l"/>
            <a:r>
              <a:rPr lang="es-ES"/>
              <a:t>Objetivo de la PNIN: Políticas y programas de nutrición basados en pruebas</a:t>
            </a:r>
          </a:p>
        </p:txBody>
      </p:sp>
      <p:pic>
        <p:nvPicPr>
          <p:cNvPr id="4" name="Content Placeholder 3"/>
          <p:cNvPicPr>
            <a:picLocks noGrp="1" noChangeAspect="1"/>
          </p:cNvPicPr>
          <p:nvPr>
            <p:ph idx="1"/>
          </p:nvPr>
        </p:nvPicPr>
        <p:blipFill rotWithShape="1">
          <a:blip r:embed="rId3" cstate="print">
            <a:extLst>
              <a:ext uri="{28A0092B-C50C-407E-A947-70E740481C1C}">
                <a14:useLocalDpi xmlns="" xmlns:a14="http://schemas.microsoft.com/office/drawing/2010/main" val="0"/>
              </a:ext>
            </a:extLst>
          </a:blip>
          <a:srcRect l="8200" r="19645"/>
          <a:stretch/>
        </p:blipFill>
        <p:spPr>
          <a:xfrm>
            <a:off x="5652120" y="2420887"/>
            <a:ext cx="3345958" cy="3477875"/>
          </a:xfrm>
        </p:spPr>
      </p:pic>
      <p:sp>
        <p:nvSpPr>
          <p:cNvPr id="5" name="Espace réservé du numéro de diapositive 4"/>
          <p:cNvSpPr>
            <a:spLocks noGrp="1"/>
          </p:cNvSpPr>
          <p:nvPr>
            <p:ph type="sldNum" sz="quarter" idx="12"/>
          </p:nvPr>
        </p:nvSpPr>
        <p:spPr/>
        <p:txBody>
          <a:bodyPr/>
          <a:lstStyle/>
          <a:p>
            <a:fld id="{02C702AE-1502-43AE-8DBA-2BCAD3408EF2}" type="slidenum">
              <a:rPr lang="fr-FR" smtClean="0"/>
              <a:pPr/>
              <a:t>10</a:t>
            </a:fld>
            <a:endParaRPr lang="fr-FR" smtClean="0"/>
          </a:p>
        </p:txBody>
      </p:sp>
      <p:sp>
        <p:nvSpPr>
          <p:cNvPr id="2" name="TextBox 1"/>
          <p:cNvSpPr txBox="1"/>
          <p:nvPr/>
        </p:nvSpPr>
        <p:spPr>
          <a:xfrm>
            <a:off x="395536" y="2132856"/>
            <a:ext cx="5184576" cy="4401205"/>
          </a:xfrm>
          <a:prstGeom prst="rect">
            <a:avLst/>
          </a:prstGeom>
          <a:noFill/>
        </p:spPr>
        <p:txBody>
          <a:bodyPr wrap="square" rtlCol="0">
            <a:spAutoFit/>
          </a:bodyPr>
          <a:lstStyle/>
          <a:p>
            <a:r>
              <a:rPr lang="es-ES" sz="2000" b="1" dirty="0">
                <a:solidFill>
                  <a:schemeClr val="accent1"/>
                </a:solidFill>
              </a:rPr>
              <a:t>OBJETIVOS</a:t>
            </a:r>
          </a:p>
          <a:p>
            <a:pPr marL="342900" indent="-342900">
              <a:buFont typeface="+mj-lt"/>
              <a:buAutoNum type="arabicPeriod"/>
            </a:pPr>
            <a:r>
              <a:rPr lang="es-ES" sz="2000" dirty="0"/>
              <a:t>Crear Plataformas Nacionales de Información sobre Nutrición multisectoriales, dirigidas y asumidas como propias por los países</a:t>
            </a:r>
          </a:p>
          <a:p>
            <a:pPr marL="342900" indent="-342900">
              <a:buFont typeface="+mj-lt"/>
              <a:buAutoNum type="arabicPeriod"/>
            </a:pPr>
            <a:endParaRPr lang="en-GB" sz="2000" dirty="0" smtClean="0"/>
          </a:p>
          <a:p>
            <a:pPr marL="342900" indent="-342900">
              <a:buFont typeface="+mj-lt"/>
              <a:buAutoNum type="arabicPeriod"/>
            </a:pPr>
            <a:r>
              <a:rPr lang="es-ES" sz="2000" dirty="0"/>
              <a:t>Gestionar y analizar información y datos procedentes de todos los sectores con influencia sobre la nutrición</a:t>
            </a:r>
          </a:p>
          <a:p>
            <a:pPr marL="342900" indent="-342900">
              <a:buFont typeface="+mj-lt"/>
              <a:buAutoNum type="arabicPeriod"/>
            </a:pPr>
            <a:endParaRPr lang="en-GB" sz="2000" dirty="0" smtClean="0"/>
          </a:p>
          <a:p>
            <a:pPr marL="342900" indent="-342900">
              <a:buFont typeface="+mj-lt"/>
              <a:buAutoNum type="arabicPeriod"/>
            </a:pPr>
            <a:r>
              <a:rPr lang="es-ES" sz="2000" dirty="0"/>
              <a:t>Comunicar y utilizar información, contribuyendo así en decisiones estratégicas de políticas y programas sobre nutrición</a:t>
            </a:r>
          </a:p>
        </p:txBody>
      </p:sp>
      <p:sp>
        <p:nvSpPr>
          <p:cNvPr id="6" name="Content Placeholder 5"/>
          <p:cNvSpPr>
            <a:spLocks noGrp="1"/>
          </p:cNvSpPr>
          <p:nvPr>
            <p:ph sz="quarter" idx="13"/>
          </p:nvPr>
        </p:nvSpPr>
        <p:spPr/>
        <p:txBody>
          <a:bodyPr/>
          <a:lstStyle/>
          <a:p>
            <a:r>
              <a:rPr lang="es-ES" sz="2800" dirty="0"/>
              <a:t>¿CUÁL ES EL ENFOQUE DE LA PNIN?</a:t>
            </a:r>
          </a:p>
        </p:txBody>
      </p:sp>
      <p:sp>
        <p:nvSpPr>
          <p:cNvPr id="7" name="Content Placeholder 6"/>
          <p:cNvSpPr>
            <a:spLocks noGrp="1"/>
          </p:cNvSpPr>
          <p:nvPr>
            <p:ph sz="quarter" idx="17"/>
          </p:nvPr>
        </p:nvSpPr>
        <p:spPr/>
        <p:txBody>
          <a:bodyPr/>
          <a:lstStyle/>
          <a:p>
            <a:endParaRPr lang="en-US"/>
          </a:p>
        </p:txBody>
      </p:sp>
      <p:sp>
        <p:nvSpPr>
          <p:cNvPr id="9" name="Content Placeholder 8"/>
          <p:cNvSpPr>
            <a:spLocks noGrp="1"/>
          </p:cNvSpPr>
          <p:nvPr>
            <p:ph sz="quarter" idx="18"/>
          </p:nvPr>
        </p:nvSpPr>
        <p:spPr/>
        <p:txBody>
          <a:bodyPr/>
          <a:lstStyle/>
          <a:p>
            <a:endParaRPr lang="en-US"/>
          </a:p>
        </p:txBody>
      </p:sp>
    </p:spTree>
    <p:extLst>
      <p:ext uri="{BB962C8B-B14F-4D97-AF65-F5344CB8AC3E}">
        <p14:creationId xmlns="" xmlns:p14="http://schemas.microsoft.com/office/powerpoint/2010/main" val="1934886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92696"/>
            <a:ext cx="8208912" cy="1008112"/>
          </a:xfrm>
        </p:spPr>
        <p:txBody>
          <a:bodyPr/>
          <a:lstStyle/>
          <a:p>
            <a:r>
              <a:rPr lang="es-ES"/>
              <a:t>Valores básicos de la PNIN</a:t>
            </a:r>
          </a:p>
        </p:txBody>
      </p:sp>
      <p:sp>
        <p:nvSpPr>
          <p:cNvPr id="3" name="Content Placeholder 2"/>
          <p:cNvSpPr>
            <a:spLocks noGrp="1"/>
          </p:cNvSpPr>
          <p:nvPr>
            <p:ph idx="1"/>
          </p:nvPr>
        </p:nvSpPr>
        <p:spPr>
          <a:xfrm>
            <a:off x="323530" y="1844824"/>
            <a:ext cx="8496944" cy="3888432"/>
          </a:xfrm>
        </p:spPr>
        <p:txBody>
          <a:bodyPr>
            <a:noAutofit/>
          </a:bodyPr>
          <a:lstStyle/>
          <a:p>
            <a:pPr marL="400050">
              <a:spcBef>
                <a:spcPts val="1176"/>
              </a:spcBef>
              <a:spcAft>
                <a:spcPts val="600"/>
              </a:spcAft>
              <a:buClr>
                <a:srgbClr val="DADC4B">
                  <a:lumMod val="75000"/>
                </a:srgbClr>
              </a:buClr>
            </a:pPr>
            <a:r>
              <a:rPr lang="es-ES" sz="2400" dirty="0">
                <a:solidFill>
                  <a:schemeClr val="accent2"/>
                </a:solidFill>
              </a:rPr>
              <a:t>La PNIN es</a:t>
            </a:r>
            <a:r>
              <a:rPr lang="es-ES" sz="2400" b="1" dirty="0">
                <a:solidFill>
                  <a:schemeClr val="accent2"/>
                </a:solidFill>
              </a:rPr>
              <a:t> asumida como propia por el país.</a:t>
            </a:r>
          </a:p>
          <a:p>
            <a:pPr marL="400050">
              <a:spcBef>
                <a:spcPts val="1176"/>
              </a:spcBef>
              <a:spcAft>
                <a:spcPts val="600"/>
              </a:spcAft>
              <a:buClr>
                <a:srgbClr val="DADC4B">
                  <a:lumMod val="75000"/>
                </a:srgbClr>
              </a:buClr>
            </a:pPr>
            <a:r>
              <a:rPr lang="es-ES" sz="2400" dirty="0">
                <a:solidFill>
                  <a:schemeClr val="accent3"/>
                </a:solidFill>
              </a:rPr>
              <a:t>La PNIN está </a:t>
            </a:r>
            <a:r>
              <a:rPr lang="es-ES" sz="2400" b="1" dirty="0">
                <a:solidFill>
                  <a:schemeClr val="accent3"/>
                </a:solidFill>
              </a:rPr>
              <a:t>orientada según el país, y responde a las exigencias del </a:t>
            </a:r>
            <a:r>
              <a:rPr lang="es-ES" sz="2400" b="1" dirty="0" smtClean="0">
                <a:solidFill>
                  <a:schemeClr val="accent3"/>
                </a:solidFill>
              </a:rPr>
              <a:t>país.</a:t>
            </a:r>
            <a:endParaRPr lang="es-ES" sz="2400" b="1" dirty="0">
              <a:solidFill>
                <a:schemeClr val="accent3"/>
              </a:solidFill>
            </a:endParaRPr>
          </a:p>
          <a:p>
            <a:pPr marL="400050">
              <a:spcBef>
                <a:spcPts val="1176"/>
              </a:spcBef>
              <a:spcAft>
                <a:spcPts val="600"/>
              </a:spcAft>
              <a:buClr>
                <a:srgbClr val="DADC4B">
                  <a:lumMod val="75000"/>
                </a:srgbClr>
              </a:buClr>
            </a:pPr>
            <a:r>
              <a:rPr lang="es-ES" sz="2400" dirty="0"/>
              <a:t>La </a:t>
            </a:r>
            <a:r>
              <a:rPr lang="es-ES" sz="2400" dirty="0">
                <a:solidFill>
                  <a:schemeClr val="accent4"/>
                </a:solidFill>
              </a:rPr>
              <a:t>PNIN analiza </a:t>
            </a:r>
            <a:r>
              <a:rPr lang="es-ES" sz="2400" b="1" dirty="0">
                <a:solidFill>
                  <a:schemeClr val="accent4"/>
                </a:solidFill>
              </a:rPr>
              <a:t>los datos existentes </a:t>
            </a:r>
            <a:r>
              <a:rPr lang="es-ES" sz="2400" dirty="0">
                <a:solidFill>
                  <a:schemeClr val="accent4"/>
                </a:solidFill>
              </a:rPr>
              <a:t>de </a:t>
            </a:r>
            <a:r>
              <a:rPr lang="es-ES" sz="2400" b="1" dirty="0">
                <a:solidFill>
                  <a:schemeClr val="accent4"/>
                </a:solidFill>
              </a:rPr>
              <a:t>fuentes multisectoriales</a:t>
            </a:r>
            <a:r>
              <a:rPr lang="es-ES" sz="2400" dirty="0">
                <a:solidFill>
                  <a:schemeClr val="accent4"/>
                </a:solidFill>
              </a:rPr>
              <a:t> para realizar análisis a nivel nacional y </a:t>
            </a:r>
            <a:r>
              <a:rPr lang="es-ES" sz="2400" b="1" dirty="0">
                <a:solidFill>
                  <a:schemeClr val="accent4"/>
                </a:solidFill>
              </a:rPr>
              <a:t>subnacional</a:t>
            </a:r>
            <a:r>
              <a:rPr lang="es-ES" sz="2400" dirty="0">
                <a:solidFill>
                  <a:srgbClr val="575757"/>
                </a:solidFill>
              </a:rPr>
              <a:t>. </a:t>
            </a:r>
          </a:p>
          <a:p>
            <a:pPr marL="400050">
              <a:spcBef>
                <a:spcPts val="1176"/>
              </a:spcBef>
              <a:spcAft>
                <a:spcPts val="600"/>
              </a:spcAft>
              <a:buClr>
                <a:srgbClr val="DADC4B">
                  <a:lumMod val="75000"/>
                </a:srgbClr>
              </a:buClr>
            </a:pPr>
            <a:r>
              <a:rPr lang="es-ES" sz="2400" dirty="0">
                <a:solidFill>
                  <a:schemeClr val="accent1">
                    <a:lumMod val="75000"/>
                  </a:schemeClr>
                </a:solidFill>
              </a:rPr>
              <a:t>La PNIN comunica </a:t>
            </a:r>
            <a:r>
              <a:rPr lang="es-ES" sz="2400" b="1" dirty="0">
                <a:solidFill>
                  <a:schemeClr val="accent1">
                    <a:lumMod val="75000"/>
                  </a:schemeClr>
                </a:solidFill>
              </a:rPr>
              <a:t>mensajes claros y viables </a:t>
            </a:r>
            <a:r>
              <a:rPr lang="es-ES" sz="2400" dirty="0">
                <a:solidFill>
                  <a:schemeClr val="accent1">
                    <a:lumMod val="75000"/>
                  </a:schemeClr>
                </a:solidFill>
              </a:rPr>
              <a:t>de manera </a:t>
            </a:r>
            <a:r>
              <a:rPr lang="es-ES" sz="2400" b="1" dirty="0">
                <a:solidFill>
                  <a:schemeClr val="accent1">
                    <a:lumMod val="75000"/>
                  </a:schemeClr>
                </a:solidFill>
              </a:rPr>
              <a:t>oportuna</a:t>
            </a:r>
            <a:r>
              <a:rPr lang="es-ES" sz="2400" dirty="0">
                <a:solidFill>
                  <a:schemeClr val="accent1">
                    <a:lumMod val="75000"/>
                  </a:schemeClr>
                </a:solidFill>
              </a:rPr>
              <a:t> para influir en los legisladores. </a:t>
            </a:r>
          </a:p>
        </p:txBody>
      </p:sp>
      <p:sp>
        <p:nvSpPr>
          <p:cNvPr id="4" name="Slide Number Placeholder 3"/>
          <p:cNvSpPr>
            <a:spLocks noGrp="1"/>
          </p:cNvSpPr>
          <p:nvPr>
            <p:ph type="sldNum" sz="quarter" idx="12"/>
          </p:nvPr>
        </p:nvSpPr>
        <p:spPr/>
        <p:txBody>
          <a:bodyPr/>
          <a:lstStyle/>
          <a:p>
            <a:fld id="{02C702AE-1502-43AE-8DBA-2BCAD3408EF2}" type="slidenum">
              <a:rPr lang="fr-FR" smtClean="0"/>
              <a:pPr/>
              <a:t>11</a:t>
            </a:fld>
            <a:endParaRPr lang="fr-FR" smtClean="0"/>
          </a:p>
        </p:txBody>
      </p:sp>
      <p:sp>
        <p:nvSpPr>
          <p:cNvPr id="5" name="Content Placeholder 4"/>
          <p:cNvSpPr>
            <a:spLocks noGrp="1"/>
          </p:cNvSpPr>
          <p:nvPr>
            <p:ph sz="quarter" idx="13"/>
          </p:nvPr>
        </p:nvSpPr>
        <p:spPr/>
        <p:txBody>
          <a:bodyPr/>
          <a:lstStyle/>
          <a:p>
            <a:r>
              <a:rPr lang="es-ES" sz="2000" dirty="0"/>
              <a:t>Introducción y marco aplicable</a:t>
            </a:r>
          </a:p>
        </p:txBody>
      </p:sp>
      <p:sp>
        <p:nvSpPr>
          <p:cNvPr id="6" name="Content Placeholder 5"/>
          <p:cNvSpPr>
            <a:spLocks noGrp="1"/>
          </p:cNvSpPr>
          <p:nvPr>
            <p:ph sz="quarter" idx="17"/>
          </p:nvPr>
        </p:nvSpPr>
        <p:spPr>
          <a:xfrm>
            <a:off x="468320" y="6444808"/>
            <a:ext cx="1655409" cy="360000"/>
          </a:xfrm>
        </p:spPr>
        <p:txBody>
          <a:bodyPr/>
          <a:lstStyle/>
          <a:p>
            <a:r>
              <a:rPr lang="es-ES"/>
              <a:t>30 de ene - 1 de feb de 2019</a:t>
            </a:r>
          </a:p>
        </p:txBody>
      </p:sp>
      <p:sp>
        <p:nvSpPr>
          <p:cNvPr id="7" name="Content Placeholder 6"/>
          <p:cNvSpPr>
            <a:spLocks noGrp="1"/>
          </p:cNvSpPr>
          <p:nvPr>
            <p:ph sz="quarter" idx="18"/>
          </p:nvPr>
        </p:nvSpPr>
        <p:spPr/>
        <p:txBody>
          <a:bodyPr/>
          <a:lstStyle/>
          <a:p>
            <a:endParaRPr lang="en-US"/>
          </a:p>
        </p:txBody>
      </p:sp>
    </p:spTree>
    <p:extLst>
      <p:ext uri="{BB962C8B-B14F-4D97-AF65-F5344CB8AC3E}">
        <p14:creationId xmlns="" xmlns:p14="http://schemas.microsoft.com/office/powerpoint/2010/main" val="321728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spcAft>
                <a:spcPts val="600"/>
              </a:spcAft>
            </a:pPr>
            <a:r>
              <a:rPr lang="es-ES"/>
              <a:t>¿Cuál es el valor añadido de la PNIN?</a:t>
            </a:r>
          </a:p>
        </p:txBody>
      </p:sp>
      <p:sp>
        <p:nvSpPr>
          <p:cNvPr id="9" name="Content Placeholder 8"/>
          <p:cNvSpPr>
            <a:spLocks noGrp="1"/>
          </p:cNvSpPr>
          <p:nvPr>
            <p:ph idx="1"/>
          </p:nvPr>
        </p:nvSpPr>
        <p:spPr>
          <a:xfrm>
            <a:off x="539552" y="2492896"/>
            <a:ext cx="8208912" cy="3384376"/>
          </a:xfrm>
        </p:spPr>
        <p:txBody>
          <a:bodyPr>
            <a:normAutofit fontScale="92500" lnSpcReduction="20000"/>
          </a:bodyPr>
          <a:lstStyle/>
          <a:p>
            <a:pPr>
              <a:spcAft>
                <a:spcPts val="600"/>
              </a:spcAft>
            </a:pPr>
            <a:r>
              <a:rPr lang="es-ES" sz="2400" dirty="0"/>
              <a:t>Proporciona una plataforma para </a:t>
            </a:r>
            <a:r>
              <a:rPr lang="es-ES" sz="2400" b="1" dirty="0">
                <a:solidFill>
                  <a:srgbClr val="006182"/>
                </a:solidFill>
              </a:rPr>
              <a:t>un diálogo de políticas fundamentadas en datos </a:t>
            </a:r>
            <a:r>
              <a:rPr lang="es-ES" sz="2400" dirty="0">
                <a:solidFill>
                  <a:srgbClr val="575757"/>
                </a:solidFill>
              </a:rPr>
              <a:t>entre </a:t>
            </a:r>
            <a:r>
              <a:rPr lang="es-ES" sz="2400" dirty="0"/>
              <a:t>los legisladores encargados de decidir políticas y los analistas de datos</a:t>
            </a:r>
          </a:p>
          <a:p>
            <a:pPr>
              <a:spcAft>
                <a:spcPts val="600"/>
              </a:spcAft>
            </a:pPr>
            <a:r>
              <a:rPr lang="es-ES" sz="2400" dirty="0"/>
              <a:t>Es una herramienta para hacer un mejor </a:t>
            </a:r>
            <a:r>
              <a:rPr lang="es-ES" sz="2400" b="1" dirty="0">
                <a:solidFill>
                  <a:srgbClr val="006182"/>
                </a:solidFill>
              </a:rPr>
              <a:t>uso de los datos existentes infrautilizados, </a:t>
            </a:r>
            <a:r>
              <a:rPr lang="es-ES" sz="2400" dirty="0"/>
              <a:t>y analizarlos de una manera significativa</a:t>
            </a:r>
          </a:p>
          <a:p>
            <a:pPr>
              <a:spcAft>
                <a:spcPts val="600"/>
              </a:spcAft>
            </a:pPr>
            <a:r>
              <a:rPr lang="es-ES" sz="2400" dirty="0"/>
              <a:t>Propone </a:t>
            </a:r>
            <a:r>
              <a:rPr lang="es-ES" sz="2400" b="1" dirty="0">
                <a:solidFill>
                  <a:schemeClr val="accent1">
                    <a:lumMod val="75000"/>
                  </a:schemeClr>
                </a:solidFill>
              </a:rPr>
              <a:t>un proceso de tres pasos </a:t>
            </a:r>
            <a:r>
              <a:rPr lang="es-ES" sz="2400" dirty="0"/>
              <a:t>para formular preguntas relevantes en torno a políticas, analizar datos para responder a estas preguntas, y comunicar hallazgos para pasar a la acción.</a:t>
            </a:r>
          </a:p>
        </p:txBody>
      </p:sp>
      <p:sp>
        <p:nvSpPr>
          <p:cNvPr id="5" name="Slide Number Placeholder 4"/>
          <p:cNvSpPr>
            <a:spLocks noGrp="1"/>
          </p:cNvSpPr>
          <p:nvPr>
            <p:ph type="sldNum" sz="quarter" idx="12"/>
          </p:nvPr>
        </p:nvSpPr>
        <p:spPr/>
        <p:txBody>
          <a:bodyPr/>
          <a:lstStyle/>
          <a:p>
            <a:fld id="{02C702AE-1502-43AE-8DBA-2BCAD3408EF2}" type="slidenum">
              <a:rPr lang="fr-FR" smtClean="0"/>
              <a:pPr/>
              <a:t>12</a:t>
            </a:fld>
            <a:endParaRPr lang="fr-FR" smtClean="0"/>
          </a:p>
        </p:txBody>
      </p:sp>
      <p:sp>
        <p:nvSpPr>
          <p:cNvPr id="10" name="Content Placeholder 9"/>
          <p:cNvSpPr>
            <a:spLocks noGrp="1"/>
          </p:cNvSpPr>
          <p:nvPr>
            <p:ph sz="quarter" idx="13"/>
          </p:nvPr>
        </p:nvSpPr>
        <p:spPr/>
        <p:txBody>
          <a:bodyPr/>
          <a:lstStyle/>
          <a:p>
            <a:endParaRPr lang="en-US"/>
          </a:p>
        </p:txBody>
      </p:sp>
      <p:sp>
        <p:nvSpPr>
          <p:cNvPr id="11" name="Content Placeholder 10"/>
          <p:cNvSpPr>
            <a:spLocks noGrp="1"/>
          </p:cNvSpPr>
          <p:nvPr>
            <p:ph sz="quarter" idx="17"/>
          </p:nvPr>
        </p:nvSpPr>
        <p:spPr/>
        <p:txBody>
          <a:bodyPr/>
          <a:lstStyle/>
          <a:p>
            <a:endParaRPr lang="en-US"/>
          </a:p>
        </p:txBody>
      </p:sp>
      <p:sp>
        <p:nvSpPr>
          <p:cNvPr id="12" name="Content Placeholder 11"/>
          <p:cNvSpPr>
            <a:spLocks noGrp="1"/>
          </p:cNvSpPr>
          <p:nvPr>
            <p:ph sz="quarter" idx="18"/>
          </p:nvPr>
        </p:nvSpPr>
        <p:spPr/>
        <p:txBody>
          <a:bodyPr/>
          <a:lstStyle/>
          <a:p>
            <a:endParaRPr lang="en-US"/>
          </a:p>
        </p:txBody>
      </p:sp>
    </p:spTree>
    <p:extLst>
      <p:ext uri="{BB962C8B-B14F-4D97-AF65-F5344CB8AC3E}">
        <p14:creationId xmlns="" xmlns:p14="http://schemas.microsoft.com/office/powerpoint/2010/main" val="524548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a:t>Integrada en el sistema existente de coordinación multisectorial sobre nutrición</a:t>
            </a: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s-ES" i="1">
                <a:solidFill>
                  <a:srgbClr val="FF0000"/>
                </a:solidFill>
              </a:rPr>
              <a:t>&lt;Insertar aquí, si existe, una representación visual del sistema de coordinación multisectorial del país, destacando las instituciones/lugares con los que la PNIN está vinculada&gt;</a:t>
            </a:r>
          </a:p>
          <a:p>
            <a:pPr marL="0" indent="0">
              <a:buNone/>
            </a:pPr>
            <a:endParaRPr lang="en-US" dirty="0"/>
          </a:p>
        </p:txBody>
      </p:sp>
      <p:sp>
        <p:nvSpPr>
          <p:cNvPr id="4" name="Slide Number Placeholder 3"/>
          <p:cNvSpPr>
            <a:spLocks noGrp="1"/>
          </p:cNvSpPr>
          <p:nvPr>
            <p:ph type="sldNum" sz="quarter" idx="12"/>
          </p:nvPr>
        </p:nvSpPr>
        <p:spPr/>
        <p:txBody>
          <a:bodyPr/>
          <a:lstStyle/>
          <a:p>
            <a:fld id="{02C702AE-1502-43AE-8DBA-2BCAD3408EF2}" type="slidenum">
              <a:rPr lang="fr-FR" smtClean="0"/>
              <a:pPr/>
              <a:t>13</a:t>
            </a:fld>
            <a:endParaRPr lang="fr-FR" smtClean="0"/>
          </a:p>
        </p:txBody>
      </p:sp>
      <p:sp>
        <p:nvSpPr>
          <p:cNvPr id="5" name="Content Placeholder 4"/>
          <p:cNvSpPr>
            <a:spLocks noGrp="1"/>
          </p:cNvSpPr>
          <p:nvPr>
            <p:ph sz="quarter" idx="13"/>
          </p:nvPr>
        </p:nvSpPr>
        <p:spPr/>
        <p:txBody>
          <a:bodyPr/>
          <a:lstStyle/>
          <a:p>
            <a:endParaRPr lang="en-US"/>
          </a:p>
        </p:txBody>
      </p:sp>
      <p:sp>
        <p:nvSpPr>
          <p:cNvPr id="6" name="Content Placeholder 5"/>
          <p:cNvSpPr>
            <a:spLocks noGrp="1"/>
          </p:cNvSpPr>
          <p:nvPr>
            <p:ph sz="quarter" idx="17"/>
          </p:nvPr>
        </p:nvSpPr>
        <p:spPr/>
        <p:txBody>
          <a:bodyPr/>
          <a:lstStyle/>
          <a:p>
            <a:endParaRPr lang="en-US"/>
          </a:p>
        </p:txBody>
      </p:sp>
      <p:sp>
        <p:nvSpPr>
          <p:cNvPr id="7" name="Content Placeholder 6"/>
          <p:cNvSpPr>
            <a:spLocks noGrp="1"/>
          </p:cNvSpPr>
          <p:nvPr>
            <p:ph sz="quarter" idx="18"/>
          </p:nvPr>
        </p:nvSpPr>
        <p:spPr/>
        <p:txBody>
          <a:bodyPr/>
          <a:lstStyle/>
          <a:p>
            <a:endParaRPr lang="en-US"/>
          </a:p>
        </p:txBody>
      </p:sp>
    </p:spTree>
    <p:extLst>
      <p:ext uri="{BB962C8B-B14F-4D97-AF65-F5344CB8AC3E}">
        <p14:creationId xmlns="" xmlns:p14="http://schemas.microsoft.com/office/powerpoint/2010/main" val="1788633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67544" y="1196752"/>
            <a:ext cx="8208912" cy="1296144"/>
          </a:xfrm>
        </p:spPr>
        <p:txBody>
          <a:bodyPr>
            <a:normAutofit fontScale="90000"/>
          </a:bodyPr>
          <a:lstStyle/>
          <a:p>
            <a:r>
              <a:rPr lang="es-ES"/>
              <a:t>La PNIN aspira a apoyar las metas y los compromisos de la estrategia o plan de acción nacional sobre nutrición</a:t>
            </a:r>
          </a:p>
        </p:txBody>
      </p:sp>
      <p:sp>
        <p:nvSpPr>
          <p:cNvPr id="9" name="Content Placeholder 8"/>
          <p:cNvSpPr>
            <a:spLocks noGrp="1"/>
          </p:cNvSpPr>
          <p:nvPr>
            <p:ph idx="1"/>
          </p:nvPr>
        </p:nvSpPr>
        <p:spPr/>
        <p:txBody>
          <a:bodyPr/>
          <a:lstStyle/>
          <a:p>
            <a:endParaRPr lang="en-US" dirty="0" smtClean="0"/>
          </a:p>
          <a:p>
            <a:endParaRPr lang="en-US" dirty="0"/>
          </a:p>
          <a:p>
            <a:r>
              <a:rPr lang="es-ES" i="1">
                <a:solidFill>
                  <a:srgbClr val="FF0000"/>
                </a:solidFill>
              </a:rPr>
              <a:t>&lt; insertar en viñetas las prioridades y metas que se han establecido en el plan nacional sobre nutrición más reciente, en las que se centrará el análisis de datos de la PNIN y el seguimiento del progreso de la PNIN &gt;</a:t>
            </a:r>
          </a:p>
        </p:txBody>
      </p:sp>
      <p:sp>
        <p:nvSpPr>
          <p:cNvPr id="5" name="Slide Number Placeholder 4"/>
          <p:cNvSpPr>
            <a:spLocks noGrp="1"/>
          </p:cNvSpPr>
          <p:nvPr>
            <p:ph type="sldNum" sz="quarter" idx="12"/>
          </p:nvPr>
        </p:nvSpPr>
        <p:spPr/>
        <p:txBody>
          <a:bodyPr/>
          <a:lstStyle/>
          <a:p>
            <a:fld id="{02C702AE-1502-43AE-8DBA-2BCAD3408EF2}" type="slidenum">
              <a:rPr lang="fr-FR" smtClean="0"/>
              <a:pPr/>
              <a:t>14</a:t>
            </a:fld>
            <a:endParaRPr lang="fr-FR" smtClean="0"/>
          </a:p>
        </p:txBody>
      </p:sp>
      <p:sp>
        <p:nvSpPr>
          <p:cNvPr id="10" name="Content Placeholder 9"/>
          <p:cNvSpPr>
            <a:spLocks noGrp="1"/>
          </p:cNvSpPr>
          <p:nvPr>
            <p:ph sz="quarter" idx="13"/>
          </p:nvPr>
        </p:nvSpPr>
        <p:spPr/>
        <p:txBody>
          <a:bodyPr/>
          <a:lstStyle/>
          <a:p>
            <a:endParaRPr lang="en-US"/>
          </a:p>
        </p:txBody>
      </p:sp>
      <p:sp>
        <p:nvSpPr>
          <p:cNvPr id="11" name="Content Placeholder 10"/>
          <p:cNvSpPr>
            <a:spLocks noGrp="1"/>
          </p:cNvSpPr>
          <p:nvPr>
            <p:ph sz="quarter" idx="17"/>
          </p:nvPr>
        </p:nvSpPr>
        <p:spPr/>
        <p:txBody>
          <a:bodyPr/>
          <a:lstStyle/>
          <a:p>
            <a:endParaRPr lang="en-US"/>
          </a:p>
        </p:txBody>
      </p:sp>
      <p:sp>
        <p:nvSpPr>
          <p:cNvPr id="12" name="Content Placeholder 11"/>
          <p:cNvSpPr>
            <a:spLocks noGrp="1"/>
          </p:cNvSpPr>
          <p:nvPr>
            <p:ph sz="quarter" idx="18"/>
          </p:nvPr>
        </p:nvSpPr>
        <p:spPr/>
        <p:txBody>
          <a:bodyPr/>
          <a:lstStyle/>
          <a:p>
            <a:endParaRPr lang="en-US"/>
          </a:p>
        </p:txBody>
      </p:sp>
    </p:spTree>
    <p:extLst>
      <p:ext uri="{BB962C8B-B14F-4D97-AF65-F5344CB8AC3E}">
        <p14:creationId xmlns="" xmlns:p14="http://schemas.microsoft.com/office/powerpoint/2010/main" val="1954232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1047243"/>
            <a:ext cx="7684052" cy="1008112"/>
          </a:xfrm>
        </p:spPr>
        <p:txBody>
          <a:bodyPr/>
          <a:lstStyle/>
          <a:p>
            <a:r>
              <a:rPr lang="es-ES"/>
              <a:t>Enfoque de la PNIN de tres pasos</a:t>
            </a:r>
          </a:p>
        </p:txBody>
      </p:sp>
      <p:sp>
        <p:nvSpPr>
          <p:cNvPr id="4" name="Slide Number Placeholder 3"/>
          <p:cNvSpPr>
            <a:spLocks noGrp="1"/>
          </p:cNvSpPr>
          <p:nvPr>
            <p:ph type="sldNum" sz="quarter" idx="12"/>
          </p:nvPr>
        </p:nvSpPr>
        <p:spPr/>
        <p:txBody>
          <a:bodyPr/>
          <a:lstStyle/>
          <a:p>
            <a:fld id="{02C702AE-1502-43AE-8DBA-2BCAD3408EF2}" type="slidenum">
              <a:rPr lang="fr-FR" smtClean="0"/>
              <a:pPr/>
              <a:t>15</a:t>
            </a:fld>
            <a:endParaRPr lang="fr-FR" smtClean="0"/>
          </a:p>
        </p:txBody>
      </p:sp>
      <p:sp>
        <p:nvSpPr>
          <p:cNvPr id="5" name="Content Placeholder 4"/>
          <p:cNvSpPr>
            <a:spLocks noGrp="1"/>
          </p:cNvSpPr>
          <p:nvPr>
            <p:ph sz="quarter" idx="13"/>
          </p:nvPr>
        </p:nvSpPr>
        <p:spPr/>
        <p:txBody>
          <a:bodyPr/>
          <a:lstStyle/>
          <a:p>
            <a:r>
              <a:rPr lang="es-ES"/>
              <a:t>Introducción y marco aplicable</a:t>
            </a:r>
          </a:p>
        </p:txBody>
      </p:sp>
      <p:sp>
        <p:nvSpPr>
          <p:cNvPr id="9" name="Content Placeholder 8"/>
          <p:cNvSpPr>
            <a:spLocks noGrp="1"/>
          </p:cNvSpPr>
          <p:nvPr>
            <p:ph idx="1"/>
          </p:nvPr>
        </p:nvSpPr>
        <p:spPr>
          <a:xfrm>
            <a:off x="251520" y="2274100"/>
            <a:ext cx="5760639" cy="3888432"/>
          </a:xfrm>
        </p:spPr>
        <p:txBody>
          <a:bodyPr>
            <a:normAutofit/>
          </a:bodyPr>
          <a:lstStyle/>
          <a:p>
            <a:pPr marL="457200" indent="-457200">
              <a:spcAft>
                <a:spcPts val="500"/>
              </a:spcAft>
              <a:buClr>
                <a:schemeClr val="accent6">
                  <a:lumMod val="75000"/>
                </a:schemeClr>
              </a:buClr>
              <a:buFont typeface="+mj-lt"/>
              <a:buAutoNum type="arabicPeriod"/>
            </a:pPr>
            <a:r>
              <a:rPr lang="es-ES" sz="2400" b="1" dirty="0">
                <a:solidFill>
                  <a:schemeClr val="accent3"/>
                </a:solidFill>
              </a:rPr>
              <a:t>Formular preguntas relevantes en torno a políticas </a:t>
            </a:r>
            <a:r>
              <a:rPr lang="es-ES" sz="2400" dirty="0"/>
              <a:t>basadas en las prioridades del gobierno;</a:t>
            </a:r>
          </a:p>
          <a:p>
            <a:pPr marL="457200" indent="-457200">
              <a:spcAft>
                <a:spcPts val="500"/>
              </a:spcAft>
              <a:buClr>
                <a:schemeClr val="accent6">
                  <a:lumMod val="75000"/>
                </a:schemeClr>
              </a:buClr>
              <a:buFont typeface="+mj-lt"/>
              <a:buAutoNum type="arabicPeriod"/>
            </a:pPr>
            <a:r>
              <a:rPr lang="es-ES" sz="2400" b="1" dirty="0">
                <a:solidFill>
                  <a:schemeClr val="accent1"/>
                </a:solidFill>
              </a:rPr>
              <a:t>Analizar datos existentes </a:t>
            </a:r>
            <a:r>
              <a:rPr lang="es-ES" sz="2400" dirty="0" smtClean="0"/>
              <a:t>para esclarecer </a:t>
            </a:r>
            <a:r>
              <a:rPr lang="es-ES" sz="2400" dirty="0"/>
              <a:t>las preguntas;  </a:t>
            </a:r>
          </a:p>
          <a:p>
            <a:pPr marL="457200" indent="-457200">
              <a:spcAft>
                <a:spcPts val="500"/>
              </a:spcAft>
              <a:buClr>
                <a:schemeClr val="accent6">
                  <a:lumMod val="75000"/>
                </a:schemeClr>
              </a:buClr>
              <a:buFont typeface="+mj-lt"/>
              <a:buAutoNum type="arabicPeriod"/>
            </a:pPr>
            <a:r>
              <a:rPr lang="es-ES" sz="2400" b="1" dirty="0">
                <a:solidFill>
                  <a:schemeClr val="accent1">
                    <a:lumMod val="75000"/>
                  </a:schemeClr>
                </a:solidFill>
              </a:rPr>
              <a:t>Comunicar</a:t>
            </a:r>
            <a:r>
              <a:rPr lang="es-ES" sz="2400" dirty="0">
                <a:solidFill>
                  <a:schemeClr val="accent1">
                    <a:lumMod val="75000"/>
                  </a:schemeClr>
                </a:solidFill>
              </a:rPr>
              <a:t> </a:t>
            </a:r>
            <a:r>
              <a:rPr lang="es-ES" sz="2400" b="1" dirty="0">
                <a:solidFill>
                  <a:schemeClr val="accent4">
                    <a:lumMod val="75000"/>
                  </a:schemeClr>
                </a:solidFill>
              </a:rPr>
              <a:t>hallazgos para pasar a la acción </a:t>
            </a:r>
            <a:r>
              <a:rPr lang="es-ES" sz="2400" dirty="0"/>
              <a:t>al público de responsables de toma de decisiones. </a:t>
            </a:r>
          </a:p>
        </p:txBody>
      </p:sp>
      <p:sp>
        <p:nvSpPr>
          <p:cNvPr id="15" name="Espace réservé du contenu 10"/>
          <p:cNvSpPr txBox="1">
            <a:spLocks/>
          </p:cNvSpPr>
          <p:nvPr/>
        </p:nvSpPr>
        <p:spPr>
          <a:xfrm>
            <a:off x="467549" y="6453336"/>
            <a:ext cx="1799431" cy="360000"/>
          </a:xfrm>
          <a:prstGeom prst="rect">
            <a:avLst/>
          </a:prstGeom>
        </p:spPr>
        <p:txBody>
          <a:bodyPr vert="horz" lIns="91440" tIns="45720" rIns="91440" bIns="45720" rtlCol="0" anchor="ctr" anchorCtr="0">
            <a:noAutofit/>
          </a:bodyPr>
          <a:lstStyle>
            <a:lvl1pPr marL="342900" indent="-342900" algn="l" defTabSz="914400" rtl="0" eaLnBrk="1" latinLnBrk="0" hangingPunct="1">
              <a:spcBef>
                <a:spcPct val="20000"/>
              </a:spcBef>
              <a:buFont typeface="Arial" panose="020B0604020202020204" pitchFamily="34" charset="0"/>
              <a:buNone/>
              <a:defRPr sz="1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None/>
              <a:defRPr sz="14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None/>
              <a:defRPr sz="1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None/>
              <a:defRPr sz="14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None/>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ES"/>
              <a:t>30 de ene - 1 de feb de 2019</a:t>
            </a:r>
          </a:p>
        </p:txBody>
      </p:sp>
      <p:sp>
        <p:nvSpPr>
          <p:cNvPr id="16" name="Espace réservé du contenu 11"/>
          <p:cNvSpPr txBox="1">
            <a:spLocks/>
          </p:cNvSpPr>
          <p:nvPr/>
        </p:nvSpPr>
        <p:spPr>
          <a:xfrm>
            <a:off x="1908260" y="6453336"/>
            <a:ext cx="4391173" cy="360000"/>
          </a:xfrm>
          <a:prstGeom prst="rect">
            <a:avLst/>
          </a:prstGeom>
        </p:spPr>
        <p:txBody>
          <a:bodyPr vert="horz" lIns="91440" tIns="45720" rIns="91440" bIns="45720" rtlCol="0" anchor="ctr" anchorCtr="0">
            <a:noAutofit/>
          </a:bodyPr>
          <a:lstStyle>
            <a:lvl1pPr marL="342900" indent="-342900" algn="ctr" defTabSz="914400" rtl="0" eaLnBrk="1" latinLnBrk="0" hangingPunct="1">
              <a:spcBef>
                <a:spcPct val="20000"/>
              </a:spcBef>
              <a:buFont typeface="Arial" panose="020B0604020202020204" pitchFamily="34" charset="0"/>
              <a:buNone/>
              <a:defRPr sz="1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None/>
              <a:defRPr sz="14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None/>
              <a:defRPr sz="1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None/>
              <a:defRPr sz="14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None/>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ES"/>
              <a:t>Implementar el ciclo operacional de la PNIN, Etiopía</a:t>
            </a:r>
          </a:p>
        </p:txBody>
      </p:sp>
      <p:pic>
        <p:nvPicPr>
          <p:cNvPr id="17" name="Picture 16"/>
          <p:cNvPicPr>
            <a:picLocks noChangeAspect="1"/>
          </p:cNvPicPr>
          <p:nvPr/>
        </p:nvPicPr>
        <p:blipFill rotWithShape="1">
          <a:blip r:embed="rId3" cstate="print"/>
          <a:srcRect l="12968" r="12507"/>
          <a:stretch/>
        </p:blipFill>
        <p:spPr>
          <a:xfrm>
            <a:off x="6012160" y="3792925"/>
            <a:ext cx="2952328" cy="2228363"/>
          </a:xfrm>
          <a:prstGeom prst="rect">
            <a:avLst/>
          </a:prstGeom>
        </p:spPr>
      </p:pic>
    </p:spTree>
    <p:extLst>
      <p:ext uri="{BB962C8B-B14F-4D97-AF65-F5344CB8AC3E}">
        <p14:creationId xmlns="" xmlns:p14="http://schemas.microsoft.com/office/powerpoint/2010/main" val="32761808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737818"/>
            <a:ext cx="9144000" cy="5382364"/>
          </a:xfrm>
          <a:prstGeom prst="rect">
            <a:avLst/>
          </a:prstGeom>
        </p:spPr>
      </p:pic>
    </p:spTree>
    <p:extLst>
      <p:ext uri="{BB962C8B-B14F-4D97-AF65-F5344CB8AC3E}">
        <p14:creationId xmlns="" xmlns:p14="http://schemas.microsoft.com/office/powerpoint/2010/main" val="3680062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737818"/>
            <a:ext cx="9144000" cy="5382364"/>
          </a:xfrm>
          <a:prstGeom prst="rect">
            <a:avLst/>
          </a:prstGeom>
        </p:spPr>
      </p:pic>
    </p:spTree>
    <p:extLst>
      <p:ext uri="{BB962C8B-B14F-4D97-AF65-F5344CB8AC3E}">
        <p14:creationId xmlns="" xmlns:p14="http://schemas.microsoft.com/office/powerpoint/2010/main" val="505854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737818"/>
            <a:ext cx="9144000" cy="5382364"/>
          </a:xfrm>
          <a:prstGeom prst="rect">
            <a:avLst/>
          </a:prstGeom>
        </p:spPr>
      </p:pic>
    </p:spTree>
    <p:extLst>
      <p:ext uri="{BB962C8B-B14F-4D97-AF65-F5344CB8AC3E}">
        <p14:creationId xmlns="" xmlns:p14="http://schemas.microsoft.com/office/powerpoint/2010/main" val="3510475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737818"/>
            <a:ext cx="9144000" cy="5382364"/>
          </a:xfrm>
          <a:prstGeom prst="rect">
            <a:avLst/>
          </a:prstGeom>
        </p:spPr>
      </p:pic>
    </p:spTree>
    <p:extLst>
      <p:ext uri="{BB962C8B-B14F-4D97-AF65-F5344CB8AC3E}">
        <p14:creationId xmlns="" xmlns:p14="http://schemas.microsoft.com/office/powerpoint/2010/main" val="517407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Contenido </a:t>
            </a:r>
          </a:p>
        </p:txBody>
      </p:sp>
      <p:sp>
        <p:nvSpPr>
          <p:cNvPr id="3" name="Content Placeholder 2"/>
          <p:cNvSpPr>
            <a:spLocks noGrp="1"/>
          </p:cNvSpPr>
          <p:nvPr>
            <p:ph idx="1"/>
          </p:nvPr>
        </p:nvSpPr>
        <p:spPr>
          <a:xfrm>
            <a:off x="467544" y="2708920"/>
            <a:ext cx="8208912" cy="3456384"/>
          </a:xfrm>
        </p:spPr>
        <p:txBody>
          <a:bodyPr>
            <a:normAutofit/>
          </a:bodyPr>
          <a:lstStyle/>
          <a:p>
            <a:pPr>
              <a:lnSpc>
                <a:spcPct val="120000"/>
              </a:lnSpc>
              <a:spcBef>
                <a:spcPts val="0"/>
              </a:spcBef>
              <a:buClr>
                <a:schemeClr val="accent6">
                  <a:lumMod val="75000"/>
                </a:schemeClr>
              </a:buClr>
            </a:pPr>
            <a:r>
              <a:rPr lang="es-ES" sz="2400"/>
              <a:t>¿Por qué son importantes los datos para la formulación de políticas?</a:t>
            </a:r>
          </a:p>
          <a:p>
            <a:pPr>
              <a:lnSpc>
                <a:spcPct val="120000"/>
              </a:lnSpc>
              <a:spcBef>
                <a:spcPts val="0"/>
              </a:spcBef>
              <a:buClr>
                <a:schemeClr val="accent6">
                  <a:lumMod val="75000"/>
                </a:schemeClr>
              </a:buClr>
            </a:pPr>
            <a:r>
              <a:rPr lang="es-ES" sz="2400"/>
              <a:t>¿Qué es una PNIN?</a:t>
            </a:r>
          </a:p>
          <a:p>
            <a:pPr marL="0" indent="0">
              <a:lnSpc>
                <a:spcPct val="120000"/>
              </a:lnSpc>
              <a:buNone/>
            </a:pPr>
            <a:endParaRPr lang="en-US" sz="2400" dirty="0"/>
          </a:p>
        </p:txBody>
      </p:sp>
      <p:sp>
        <p:nvSpPr>
          <p:cNvPr id="4" name="Slide Number Placeholder 3"/>
          <p:cNvSpPr>
            <a:spLocks noGrp="1"/>
          </p:cNvSpPr>
          <p:nvPr>
            <p:ph type="sldNum" sz="quarter" idx="12"/>
          </p:nvPr>
        </p:nvSpPr>
        <p:spPr/>
        <p:txBody>
          <a:bodyPr/>
          <a:lstStyle/>
          <a:p>
            <a:fld id="{02C702AE-1502-43AE-8DBA-2BCAD3408EF2}" type="slidenum">
              <a:rPr lang="fr-FR" smtClean="0"/>
              <a:pPr/>
              <a:t>2</a:t>
            </a:fld>
            <a:endParaRPr lang="fr-FR" smtClean="0"/>
          </a:p>
        </p:txBody>
      </p:sp>
      <p:sp>
        <p:nvSpPr>
          <p:cNvPr id="5" name="Content Placeholder 4"/>
          <p:cNvSpPr>
            <a:spLocks noGrp="1"/>
          </p:cNvSpPr>
          <p:nvPr>
            <p:ph sz="quarter" idx="13"/>
          </p:nvPr>
        </p:nvSpPr>
        <p:spPr/>
        <p:txBody>
          <a:bodyPr/>
          <a:lstStyle/>
          <a:p>
            <a:endParaRPr lang="en-US"/>
          </a:p>
        </p:txBody>
      </p:sp>
      <p:sp>
        <p:nvSpPr>
          <p:cNvPr id="6" name="Content Placeholder 5"/>
          <p:cNvSpPr>
            <a:spLocks noGrp="1"/>
          </p:cNvSpPr>
          <p:nvPr>
            <p:ph sz="quarter" idx="17"/>
          </p:nvPr>
        </p:nvSpPr>
        <p:spPr/>
        <p:txBody>
          <a:bodyPr/>
          <a:lstStyle/>
          <a:p>
            <a:endParaRPr lang="en-US"/>
          </a:p>
        </p:txBody>
      </p:sp>
      <p:sp>
        <p:nvSpPr>
          <p:cNvPr id="7" name="Content Placeholder 6"/>
          <p:cNvSpPr>
            <a:spLocks noGrp="1"/>
          </p:cNvSpPr>
          <p:nvPr>
            <p:ph sz="quarter" idx="18"/>
          </p:nvPr>
        </p:nvSpPr>
        <p:spPr/>
        <p:txBody>
          <a:bodyPr/>
          <a:lstStyle/>
          <a:p>
            <a:endParaRPr lang="en-US"/>
          </a:p>
        </p:txBody>
      </p:sp>
    </p:spTree>
    <p:extLst>
      <p:ext uri="{BB962C8B-B14F-4D97-AF65-F5344CB8AC3E}">
        <p14:creationId xmlns="" xmlns:p14="http://schemas.microsoft.com/office/powerpoint/2010/main" val="2684646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737818"/>
            <a:ext cx="9144000" cy="5382364"/>
          </a:xfrm>
          <a:prstGeom prst="rect">
            <a:avLst/>
          </a:prstGeom>
        </p:spPr>
      </p:pic>
    </p:spTree>
    <p:extLst>
      <p:ext uri="{BB962C8B-B14F-4D97-AF65-F5344CB8AC3E}">
        <p14:creationId xmlns="" xmlns:p14="http://schemas.microsoft.com/office/powerpoint/2010/main" val="4810385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737818"/>
            <a:ext cx="9144000" cy="5382364"/>
          </a:xfrm>
          <a:prstGeom prst="rect">
            <a:avLst/>
          </a:prstGeom>
        </p:spPr>
      </p:pic>
    </p:spTree>
    <p:extLst>
      <p:ext uri="{BB962C8B-B14F-4D97-AF65-F5344CB8AC3E}">
        <p14:creationId xmlns="" xmlns:p14="http://schemas.microsoft.com/office/powerpoint/2010/main" val="31798422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737818"/>
            <a:ext cx="9144000" cy="5382364"/>
          </a:xfrm>
          <a:prstGeom prst="rect">
            <a:avLst/>
          </a:prstGeom>
        </p:spPr>
      </p:pic>
    </p:spTree>
    <p:extLst>
      <p:ext uri="{BB962C8B-B14F-4D97-AF65-F5344CB8AC3E}">
        <p14:creationId xmlns="" xmlns:p14="http://schemas.microsoft.com/office/powerpoint/2010/main" val="38857533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737818"/>
            <a:ext cx="9144000" cy="5382364"/>
          </a:xfrm>
          <a:prstGeom prst="rect">
            <a:avLst/>
          </a:prstGeom>
        </p:spPr>
      </p:pic>
    </p:spTree>
    <p:extLst>
      <p:ext uri="{BB962C8B-B14F-4D97-AF65-F5344CB8AC3E}">
        <p14:creationId xmlns="" xmlns:p14="http://schemas.microsoft.com/office/powerpoint/2010/main" val="35714527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737818"/>
            <a:ext cx="9144000" cy="5382364"/>
          </a:xfrm>
          <a:prstGeom prst="rect">
            <a:avLst/>
          </a:prstGeom>
        </p:spPr>
      </p:pic>
    </p:spTree>
    <p:extLst>
      <p:ext uri="{BB962C8B-B14F-4D97-AF65-F5344CB8AC3E}">
        <p14:creationId xmlns="" xmlns:p14="http://schemas.microsoft.com/office/powerpoint/2010/main" val="7890969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737818"/>
            <a:ext cx="9144000" cy="5382364"/>
          </a:xfrm>
          <a:prstGeom prst="rect">
            <a:avLst/>
          </a:prstGeom>
        </p:spPr>
      </p:pic>
    </p:spTree>
    <p:extLst>
      <p:ext uri="{BB962C8B-B14F-4D97-AF65-F5344CB8AC3E}">
        <p14:creationId xmlns="" xmlns:p14="http://schemas.microsoft.com/office/powerpoint/2010/main" val="23074727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26</a:t>
            </a:fld>
            <a:endParaRPr lang="fr-FR" smtClean="0"/>
          </a:p>
        </p:txBody>
      </p:sp>
      <p:sp>
        <p:nvSpPr>
          <p:cNvPr id="8" name="Titre 1"/>
          <p:cNvSpPr txBox="1">
            <a:spLocks/>
          </p:cNvSpPr>
          <p:nvPr/>
        </p:nvSpPr>
        <p:spPr>
          <a:xfrm>
            <a:off x="467544" y="1268760"/>
            <a:ext cx="8208912" cy="1008112"/>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3200" b="1">
                <a:solidFill>
                  <a:schemeClr val="accent4"/>
                </a:solidFill>
                <a:latin typeface="+mj-lt"/>
                <a:ea typeface="+mj-ea"/>
                <a:cs typeface="+mj-cs"/>
              </a:rPr>
              <a:t>Acuerdos institucionales sobre la PNIN</a:t>
            </a:r>
            <a:r>
              <a:rPr kumimoji="0" lang="es-ES" sz="3200" b="1" i="0" u="none" strike="noStrike" cap="none" normalizeH="0" noProof="0">
                <a:ln>
                  <a:noFill/>
                </a:ln>
                <a:solidFill>
                  <a:schemeClr val="accent4"/>
                </a:solidFill>
                <a:uLnTx/>
                <a:uFillTx/>
                <a:latin typeface="+mj-lt"/>
                <a:ea typeface="+mj-ea"/>
                <a:cs typeface="+mj-cs"/>
              </a:rPr>
              <a:t> </a:t>
            </a:r>
          </a:p>
        </p:txBody>
      </p:sp>
      <p:graphicFrame>
        <p:nvGraphicFramePr>
          <p:cNvPr id="9" name="Tableau 8"/>
          <p:cNvGraphicFramePr>
            <a:graphicFrameLocks noGrp="1"/>
          </p:cNvGraphicFramePr>
          <p:nvPr>
            <p:extLst>
              <p:ext uri="{D42A27DB-BD31-4B8C-83A1-F6EECF244321}">
                <p14:modId xmlns="" xmlns:p14="http://schemas.microsoft.com/office/powerpoint/2010/main" val="2549610817"/>
              </p:ext>
            </p:extLst>
          </p:nvPr>
        </p:nvGraphicFramePr>
        <p:xfrm>
          <a:off x="1619672" y="2420888"/>
          <a:ext cx="5904657" cy="3599195"/>
        </p:xfrm>
        <a:graphic>
          <a:graphicData uri="http://schemas.openxmlformats.org/drawingml/2006/table">
            <a:tbl>
              <a:tblPr/>
              <a:tblGrid>
                <a:gridCol w="1338388"/>
                <a:gridCol w="1259661"/>
                <a:gridCol w="1251256"/>
                <a:gridCol w="2055352"/>
              </a:tblGrid>
              <a:tr h="1110503">
                <a:tc gridSpan="3">
                  <a:txBody>
                    <a:bodyPr/>
                    <a:lstStyle/>
                    <a:p>
                      <a:pPr algn="ctr">
                        <a:lnSpc>
                          <a:spcPct val="115000"/>
                        </a:lnSpc>
                        <a:spcAft>
                          <a:spcPts val="0"/>
                        </a:spcAft>
                      </a:pPr>
                      <a:r>
                        <a:rPr lang="es-ES" sz="1600" b="1" dirty="0">
                          <a:solidFill>
                            <a:srgbClr val="FFFFFF"/>
                          </a:solidFill>
                          <a:latin typeface="Calibri"/>
                          <a:ea typeface="Calibri"/>
                          <a:cs typeface="Times New Roman"/>
                        </a:rPr>
                        <a:t>Partes interesadas nacionales </a:t>
                      </a:r>
                    </a:p>
                    <a:p>
                      <a:pPr algn="ctr">
                        <a:lnSpc>
                          <a:spcPct val="115000"/>
                        </a:lnSpc>
                        <a:spcAft>
                          <a:spcPts val="0"/>
                        </a:spcAft>
                      </a:pPr>
                      <a:r>
                        <a:rPr lang="es-ES" sz="1600" b="1" dirty="0">
                          <a:solidFill>
                            <a:srgbClr val="FFFFFF"/>
                          </a:solidFill>
                          <a:latin typeface="Calibri"/>
                          <a:ea typeface="Calibri"/>
                          <a:cs typeface="Times New Roman"/>
                        </a:rPr>
                        <a:t>y responsables de la toma de decisiones</a:t>
                      </a:r>
                    </a:p>
                  </a:txBody>
                  <a:tcPr marL="68580" marR="68580" marT="0" marB="0" anchor="ctr">
                    <a:lnL>
                      <a:noFill/>
                    </a:lnL>
                    <a:lnR>
                      <a:noFill/>
                    </a:lnR>
                    <a:lnT>
                      <a:noFill/>
                    </a:lnT>
                    <a:lnB>
                      <a:noFill/>
                    </a:lnB>
                    <a:solidFill>
                      <a:schemeClr val="accent1"/>
                    </a:solidFill>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r>
                        <a:rPr lang="es-ES" sz="1400" i="1" baseline="0" dirty="0">
                          <a:solidFill>
                            <a:srgbClr val="FF0000"/>
                          </a:solidFill>
                          <a:latin typeface="Calibri"/>
                          <a:ea typeface="Calibri"/>
                          <a:cs typeface="Times New Roman"/>
                        </a:rPr>
                        <a:t>.</a:t>
                      </a:r>
                    </a:p>
                    <a:p>
                      <a:pPr>
                        <a:lnSpc>
                          <a:spcPct val="115000"/>
                        </a:lnSpc>
                        <a:spcAft>
                          <a:spcPts val="0"/>
                        </a:spcAft>
                      </a:pPr>
                      <a:r>
                        <a:rPr lang="es-ES" sz="1400" i="1" baseline="0" dirty="0" smtClean="0">
                          <a:solidFill>
                            <a:srgbClr val="FF0000"/>
                          </a:solidFill>
                          <a:latin typeface="Calibri"/>
                          <a:ea typeface="Calibri"/>
                          <a:cs typeface="Times New Roman"/>
                        </a:rPr>
                        <a:t>&lt; Insertar </a:t>
                      </a:r>
                      <a:r>
                        <a:rPr lang="es-ES" sz="1400" i="1" baseline="0" dirty="0">
                          <a:solidFill>
                            <a:srgbClr val="FF0000"/>
                          </a:solidFill>
                          <a:latin typeface="Calibri"/>
                          <a:ea typeface="Calibri"/>
                          <a:cs typeface="Times New Roman"/>
                        </a:rPr>
                        <a:t>nombre de la organización que dirige la nutrición multisectorial en el </a:t>
                      </a:r>
                      <a:r>
                        <a:rPr lang="es-ES" sz="1400" i="1" baseline="0" dirty="0" smtClean="0">
                          <a:solidFill>
                            <a:srgbClr val="FF0000"/>
                          </a:solidFill>
                          <a:latin typeface="Calibri"/>
                          <a:ea typeface="Calibri"/>
                          <a:cs typeface="Times New Roman"/>
                        </a:rPr>
                        <a:t>país &gt;</a:t>
                      </a:r>
                      <a:endParaRPr lang="es-ES" sz="1400" i="1" baseline="0" dirty="0">
                        <a:solidFill>
                          <a:srgbClr val="FF0000"/>
                        </a:solidFill>
                        <a:latin typeface="Calibri"/>
                        <a:ea typeface="Calibri"/>
                        <a:cs typeface="Times New Roman"/>
                      </a:endParaRPr>
                    </a:p>
                  </a:txBody>
                  <a:tcPr marL="68580" marR="68580" marT="0" marB="0">
                    <a:lnL>
                      <a:noFill/>
                    </a:lnL>
                    <a:lnR>
                      <a:noFill/>
                    </a:lnR>
                    <a:lnT>
                      <a:noFill/>
                    </a:lnT>
                    <a:lnB>
                      <a:noFill/>
                    </a:lnB>
                  </a:tcPr>
                </a:tc>
              </a:tr>
              <a:tr h="1110503">
                <a:tc rowSpan="2">
                  <a:txBody>
                    <a:bodyPr/>
                    <a:lstStyle/>
                    <a:p>
                      <a:pPr algn="l" rtl="0">
                        <a:lnSpc>
                          <a:spcPct val="115000"/>
                        </a:lnSpc>
                        <a:spcAft>
                          <a:spcPts val="0"/>
                        </a:spcAft>
                      </a:pPr>
                      <a:endParaRPr lang="en-GB" sz="1600" dirty="0">
                        <a:latin typeface="Calibri"/>
                        <a:ea typeface="Calibri"/>
                        <a:cs typeface="Times New Roman"/>
                      </a:endParaRPr>
                    </a:p>
                  </a:txBody>
                  <a:tcPr marL="68580" marR="68580" marT="0" marB="0" anchor="ctr">
                    <a:lnL>
                      <a:noFill/>
                    </a:lnL>
                    <a:lnR w="19050" cap="flat" cmpd="sng" algn="ctr">
                      <a:solidFill>
                        <a:srgbClr val="FFFFFF"/>
                      </a:solidFill>
                      <a:prstDash val="solid"/>
                      <a:round/>
                      <a:headEnd type="none" w="med" len="med"/>
                      <a:tailEnd type="none" w="med" len="med"/>
                    </a:lnR>
                    <a:lnT>
                      <a:noFill/>
                    </a:lnT>
                    <a:lnB>
                      <a:noFill/>
                    </a:lnB>
                    <a:solidFill>
                      <a:schemeClr val="accent1"/>
                    </a:solidFill>
                  </a:tcPr>
                </a:tc>
                <a:tc gridSpan="2">
                  <a:txBody>
                    <a:bodyPr/>
                    <a:lstStyle/>
                    <a:p>
                      <a:pPr algn="ctr">
                        <a:lnSpc>
                          <a:spcPct val="115000"/>
                        </a:lnSpc>
                        <a:spcAft>
                          <a:spcPts val="0"/>
                        </a:spcAft>
                      </a:pPr>
                      <a:r>
                        <a:rPr lang="es-ES" sz="1600" b="1">
                          <a:solidFill>
                            <a:schemeClr val="bg1"/>
                          </a:solidFill>
                          <a:latin typeface="Calibri"/>
                          <a:ea typeface="Calibri"/>
                          <a:cs typeface="Times New Roman"/>
                        </a:rPr>
                        <a:t>Comité asesor multisectorial de la PNIN</a:t>
                      </a:r>
                    </a:p>
                  </a:txBody>
                  <a:tcPr marL="68580" marR="68580" marT="0" marB="0" anchor="ctr">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a:noFill/>
                    </a:lnB>
                    <a:solidFill>
                      <a:schemeClr val="accent5"/>
                    </a:solidFill>
                  </a:tcPr>
                </a:tc>
                <a:tc hMerge="1">
                  <a:txBody>
                    <a:bodyPr/>
                    <a:lstStyle/>
                    <a:p>
                      <a:endParaRPr lang="fr-FR"/>
                    </a:p>
                  </a:txBody>
                  <a:tcPr/>
                </a:tc>
                <a:tc>
                  <a:txBody>
                    <a:bodyPr/>
                    <a:lstStyle/>
                    <a:p>
                      <a:pPr algn="l" rtl="0">
                        <a:lnSpc>
                          <a:spcPct val="115000"/>
                        </a:lnSpc>
                        <a:spcAft>
                          <a:spcPts val="0"/>
                        </a:spcAft>
                      </a:pPr>
                      <a:endParaRPr lang="en-GB" sz="1400" i="1" baseline="0" dirty="0" smtClean="0">
                        <a:solidFill>
                          <a:srgbClr val="FF0000"/>
                        </a:solidFill>
                        <a:latin typeface="Calibri"/>
                        <a:ea typeface="Calibri"/>
                        <a:cs typeface="Times New Roman"/>
                      </a:endParaRPr>
                    </a:p>
                    <a:p>
                      <a:pPr>
                        <a:lnSpc>
                          <a:spcPct val="115000"/>
                        </a:lnSpc>
                        <a:spcAft>
                          <a:spcPts val="0"/>
                        </a:spcAft>
                      </a:pPr>
                      <a:r>
                        <a:rPr lang="es-ES" sz="1400" i="1" baseline="0" dirty="0">
                          <a:solidFill>
                            <a:srgbClr val="FF0000"/>
                          </a:solidFill>
                          <a:latin typeface="Calibri"/>
                          <a:ea typeface="Calibri"/>
                          <a:cs typeface="Times New Roman"/>
                        </a:rPr>
                        <a:t>&lt; Insertar nombre de organización líder / </a:t>
                      </a:r>
                      <a:r>
                        <a:rPr lang="es-ES" sz="1400" i="1" baseline="0" dirty="0" smtClean="0">
                          <a:solidFill>
                            <a:srgbClr val="FF0000"/>
                          </a:solidFill>
                          <a:latin typeface="Calibri"/>
                          <a:ea typeface="Calibri"/>
                          <a:cs typeface="Times New Roman"/>
                        </a:rPr>
                        <a:t>presidencia &gt;</a:t>
                      </a:r>
                      <a:endParaRPr lang="es-ES" sz="1400" i="1" baseline="0" dirty="0">
                        <a:solidFill>
                          <a:srgbClr val="FF0000"/>
                        </a:solidFill>
                        <a:latin typeface="Calibri"/>
                        <a:ea typeface="Calibri"/>
                        <a:cs typeface="Times New Roman"/>
                      </a:endParaRPr>
                    </a:p>
                  </a:txBody>
                  <a:tcPr marL="68580" marR="68580" marT="0" marB="0">
                    <a:lnL>
                      <a:noFill/>
                    </a:lnL>
                    <a:lnR>
                      <a:noFill/>
                    </a:lnR>
                    <a:lnT>
                      <a:noFill/>
                    </a:lnT>
                    <a:lnB>
                      <a:noFill/>
                    </a:lnB>
                  </a:tcPr>
                </a:tc>
              </a:tr>
              <a:tr h="1110503">
                <a:tc vMerge="1">
                  <a:txBody>
                    <a:bodyPr/>
                    <a:lstStyle/>
                    <a:p>
                      <a:endParaRPr lang="fr-FR"/>
                    </a:p>
                  </a:txBody>
                  <a:tcPr/>
                </a:tc>
                <a:tc>
                  <a:txBody>
                    <a:bodyPr/>
                    <a:lstStyle/>
                    <a:p>
                      <a:pPr algn="l" rtl="0">
                        <a:lnSpc>
                          <a:spcPct val="115000"/>
                        </a:lnSpc>
                        <a:spcAft>
                          <a:spcPts val="0"/>
                        </a:spcAft>
                      </a:pPr>
                      <a:endParaRPr lang="en-GB" sz="1600">
                        <a:latin typeface="Calibri"/>
                        <a:ea typeface="Calibri"/>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chemeClr val="accent5"/>
                    </a:solidFill>
                  </a:tcPr>
                </a:tc>
                <a:tc>
                  <a:txBody>
                    <a:bodyPr/>
                    <a:lstStyle/>
                    <a:p>
                      <a:pPr algn="ctr">
                        <a:lnSpc>
                          <a:spcPct val="115000"/>
                        </a:lnSpc>
                        <a:spcAft>
                          <a:spcPts val="0"/>
                        </a:spcAft>
                      </a:pPr>
                      <a:r>
                        <a:rPr lang="es-ES" sz="1600" b="1">
                          <a:solidFill>
                            <a:schemeClr val="bg1"/>
                          </a:solidFill>
                          <a:latin typeface="Calibri"/>
                          <a:ea typeface="Calibri"/>
                          <a:cs typeface="Times New Roman"/>
                        </a:rPr>
                        <a:t>Personal de la PNIN</a:t>
                      </a:r>
                    </a:p>
                  </a:txBody>
                  <a:tcPr marL="68580" marR="68580" marT="0" marB="0" anchor="ctr">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a:noFill/>
                    </a:lnB>
                    <a:solidFill>
                      <a:schemeClr val="accent2"/>
                    </a:solidFill>
                  </a:tcPr>
                </a:tc>
                <a:tc>
                  <a:txBody>
                    <a:bodyPr/>
                    <a:lstStyle/>
                    <a:p>
                      <a:pPr>
                        <a:lnSpc>
                          <a:spcPct val="115000"/>
                        </a:lnSpc>
                        <a:spcAft>
                          <a:spcPts val="0"/>
                        </a:spcAft>
                      </a:pPr>
                      <a:r>
                        <a:rPr lang="es-ES" sz="1400" i="1" baseline="0" dirty="0">
                          <a:solidFill>
                            <a:srgbClr val="FF0000"/>
                          </a:solidFill>
                          <a:latin typeface="Calibri"/>
                          <a:ea typeface="Calibri"/>
                          <a:cs typeface="Times New Roman"/>
                        </a:rPr>
                        <a:t>&lt; Insertar nombre de la organización anfitriona para el componente de políticas así como para el de </a:t>
                      </a:r>
                      <a:r>
                        <a:rPr lang="es-ES" sz="1400" i="1" baseline="0" dirty="0" smtClean="0">
                          <a:solidFill>
                            <a:srgbClr val="FF0000"/>
                          </a:solidFill>
                          <a:latin typeface="Calibri"/>
                          <a:ea typeface="Calibri"/>
                          <a:cs typeface="Times New Roman"/>
                        </a:rPr>
                        <a:t>datos </a:t>
                      </a:r>
                      <a:r>
                        <a:rPr lang="es-ES" sz="1600" i="1" baseline="0" dirty="0" smtClean="0">
                          <a:solidFill>
                            <a:srgbClr val="FF0000"/>
                          </a:solidFill>
                          <a:latin typeface="Calibri"/>
                          <a:ea typeface="Calibri"/>
                          <a:cs typeface="Times New Roman"/>
                        </a:rPr>
                        <a:t>&gt;</a:t>
                      </a:r>
                      <a:endParaRPr lang="es-ES" sz="1400" i="1" baseline="0" dirty="0">
                        <a:solidFill>
                          <a:srgbClr val="FF0000"/>
                        </a:solidFill>
                        <a:latin typeface="Calibri"/>
                        <a:ea typeface="Calibri"/>
                        <a:cs typeface="Times New Roman"/>
                      </a:endParaRPr>
                    </a:p>
                  </a:txBody>
                  <a:tcPr marL="68580" marR="68580" marT="0" marB="0">
                    <a:lnL>
                      <a:noFill/>
                    </a:lnL>
                    <a:lnR>
                      <a:noFill/>
                    </a:lnR>
                    <a:lnT>
                      <a:noFill/>
                    </a:lnT>
                    <a:lnB>
                      <a:noFill/>
                    </a:lnB>
                  </a:tcPr>
                </a:tc>
              </a:tr>
            </a:tbl>
          </a:graphicData>
        </a:graphic>
      </p:graphicFrame>
      <p:sp>
        <p:nvSpPr>
          <p:cNvPr id="10" name="Double flèche verticale 9"/>
          <p:cNvSpPr/>
          <p:nvPr/>
        </p:nvSpPr>
        <p:spPr>
          <a:xfrm rot="-2700000">
            <a:off x="3038129" y="3373102"/>
            <a:ext cx="235306" cy="546987"/>
          </a:xfrm>
          <a:prstGeom prst="up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Double flèche verticale 10"/>
          <p:cNvSpPr/>
          <p:nvPr/>
        </p:nvSpPr>
        <p:spPr>
          <a:xfrm rot="-2700000">
            <a:off x="4177764" y="4482533"/>
            <a:ext cx="235306" cy="546987"/>
          </a:xfrm>
          <a:prstGeom prst="up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Content Placeholder 1"/>
          <p:cNvSpPr>
            <a:spLocks noGrp="1"/>
          </p:cNvSpPr>
          <p:nvPr>
            <p:ph sz="quarter" idx="13"/>
          </p:nvPr>
        </p:nvSpPr>
        <p:spPr/>
        <p:txBody>
          <a:bodyPr/>
          <a:lstStyle/>
          <a:p>
            <a:endParaRPr lang="en-US"/>
          </a:p>
        </p:txBody>
      </p:sp>
    </p:spTree>
    <p:extLst>
      <p:ext uri="{BB962C8B-B14F-4D97-AF65-F5344CB8AC3E}">
        <p14:creationId xmlns="" xmlns:p14="http://schemas.microsoft.com/office/powerpoint/2010/main" val="203490442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83568" y="4077072"/>
            <a:ext cx="8208912" cy="936104"/>
          </a:xfrm>
        </p:spPr>
        <p:txBody>
          <a:bodyPr/>
          <a:lstStyle/>
          <a:p>
            <a:pPr marL="457200" indent="-457200" algn="l">
              <a:buFont typeface="Arial"/>
              <a:buChar char="•"/>
            </a:pPr>
            <a:r>
              <a:rPr lang="es-ES"/>
              <a:t>Para conseguir intervenciones más focalizadas</a:t>
            </a:r>
          </a:p>
        </p:txBody>
      </p:sp>
      <p:sp>
        <p:nvSpPr>
          <p:cNvPr id="8" name="Title 7"/>
          <p:cNvSpPr>
            <a:spLocks noGrp="1"/>
          </p:cNvSpPr>
          <p:nvPr>
            <p:ph type="title"/>
          </p:nvPr>
        </p:nvSpPr>
        <p:spPr/>
        <p:txBody>
          <a:bodyPr/>
          <a:lstStyle/>
          <a:p>
            <a:r>
              <a:rPr lang="es-ES"/>
              <a:t>¿Por qué es importante compartir y utilizar datos y pruebas para la formulación de políticas?</a:t>
            </a:r>
          </a:p>
        </p:txBody>
      </p:sp>
      <p:sp>
        <p:nvSpPr>
          <p:cNvPr id="4" name="Slide Number Placeholder 3"/>
          <p:cNvSpPr>
            <a:spLocks noGrp="1"/>
          </p:cNvSpPr>
          <p:nvPr>
            <p:ph type="sldNum" sz="quarter" idx="15"/>
          </p:nvPr>
        </p:nvSpPr>
        <p:spPr/>
        <p:txBody>
          <a:bodyPr/>
          <a:lstStyle/>
          <a:p>
            <a:fld id="{02C702AE-1502-43AE-8DBA-2BCAD3408EF2}" type="slidenum">
              <a:rPr lang="fr-FR" smtClean="0"/>
              <a:pPr/>
              <a:t>3</a:t>
            </a:fld>
            <a:endParaRPr lang="fr-FR" smtClean="0"/>
          </a:p>
        </p:txBody>
      </p:sp>
      <p:sp>
        <p:nvSpPr>
          <p:cNvPr id="11" name="Content Placeholder 10"/>
          <p:cNvSpPr>
            <a:spLocks noGrp="1"/>
          </p:cNvSpPr>
          <p:nvPr>
            <p:ph sz="quarter" idx="17"/>
          </p:nvPr>
        </p:nvSpPr>
        <p:spPr/>
        <p:txBody>
          <a:bodyPr/>
          <a:lstStyle/>
          <a:p>
            <a:endParaRPr lang="en-US" dirty="0"/>
          </a:p>
        </p:txBody>
      </p:sp>
      <p:sp>
        <p:nvSpPr>
          <p:cNvPr id="12" name="Content Placeholder 11"/>
          <p:cNvSpPr>
            <a:spLocks noGrp="1"/>
          </p:cNvSpPr>
          <p:nvPr>
            <p:ph sz="quarter" idx="18"/>
          </p:nvPr>
        </p:nvSpPr>
        <p:spPr/>
        <p:txBody>
          <a:bodyPr/>
          <a:lstStyle/>
          <a:p>
            <a:endParaRPr lang="en-US" dirty="0"/>
          </a:p>
        </p:txBody>
      </p:sp>
      <p:sp>
        <p:nvSpPr>
          <p:cNvPr id="13" name="Content Placeholder 8"/>
          <p:cNvSpPr txBox="1">
            <a:spLocks/>
          </p:cNvSpPr>
          <p:nvPr/>
        </p:nvSpPr>
        <p:spPr>
          <a:xfrm>
            <a:off x="683568" y="3429000"/>
            <a:ext cx="8208912" cy="936104"/>
          </a:xfrm>
          <a:prstGeom prst="rect">
            <a:avLst/>
          </a:prstGeom>
        </p:spPr>
        <p:txBody>
          <a:bodyPr vert="horz" lIns="91440" tIns="45720" rIns="91440" bIns="45720" rtlCol="0" anchor="ctr" anchorCtr="0">
            <a:normAutofit/>
          </a:bodyPr>
          <a:lstStyle>
            <a:lvl1pPr marL="342900" indent="-34290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gn="l">
              <a:buFont typeface="Arial"/>
              <a:buChar char="•"/>
            </a:pPr>
            <a:r>
              <a:rPr lang="es-ES"/>
              <a:t>Para orientar el proceso de toma de decisiones</a:t>
            </a:r>
          </a:p>
        </p:txBody>
      </p:sp>
      <p:sp>
        <p:nvSpPr>
          <p:cNvPr id="14" name="Content Placeholder 8"/>
          <p:cNvSpPr txBox="1">
            <a:spLocks/>
          </p:cNvSpPr>
          <p:nvPr/>
        </p:nvSpPr>
        <p:spPr>
          <a:xfrm>
            <a:off x="683568" y="4869160"/>
            <a:ext cx="8208912" cy="720080"/>
          </a:xfrm>
          <a:prstGeom prst="rect">
            <a:avLst/>
          </a:prstGeom>
        </p:spPr>
        <p:txBody>
          <a:bodyPr vert="horz" lIns="91440" tIns="45720" rIns="91440" bIns="45720" rtlCol="0" anchor="ctr" anchorCtr="0">
            <a:normAutofit/>
          </a:bodyPr>
          <a:lstStyle>
            <a:lvl1pPr marL="342900" indent="-34290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gn="l">
              <a:buFont typeface="Arial"/>
              <a:buChar char="•"/>
            </a:pPr>
            <a:r>
              <a:rPr lang="es-ES"/>
              <a:t>Para influir en la movilización de recursos</a:t>
            </a:r>
          </a:p>
        </p:txBody>
      </p:sp>
      <p:sp>
        <p:nvSpPr>
          <p:cNvPr id="15" name="Content Placeholder 2"/>
          <p:cNvSpPr>
            <a:spLocks noGrp="1"/>
          </p:cNvSpPr>
          <p:nvPr>
            <p:ph sz="quarter" idx="13"/>
          </p:nvPr>
        </p:nvSpPr>
        <p:spPr>
          <a:xfrm>
            <a:off x="2339752" y="0"/>
            <a:ext cx="6804248" cy="692695"/>
          </a:xfrm>
        </p:spPr>
        <p:txBody>
          <a:bodyPr/>
          <a:lstStyle/>
          <a:p>
            <a:r>
              <a:rPr lang="es-ES" sz="2400" dirty="0"/>
              <a:t>¿POR QUÉ SON IMPORTANTES LOS DATOS PARA LA FORMULACIÓN DE POLÍTICAS?</a:t>
            </a:r>
          </a:p>
        </p:txBody>
      </p:sp>
    </p:spTree>
    <p:extLst>
      <p:ext uri="{BB962C8B-B14F-4D97-AF65-F5344CB8AC3E}">
        <p14:creationId xmlns="" xmlns:p14="http://schemas.microsoft.com/office/powerpoint/2010/main" val="302383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Proceso de toma de decisiones</a:t>
            </a:r>
          </a:p>
        </p:txBody>
      </p:sp>
      <p:sp>
        <p:nvSpPr>
          <p:cNvPr id="3" name="Content Placeholder 2"/>
          <p:cNvSpPr>
            <a:spLocks noGrp="1"/>
          </p:cNvSpPr>
          <p:nvPr>
            <p:ph idx="1"/>
          </p:nvPr>
        </p:nvSpPr>
        <p:spPr/>
        <p:txBody>
          <a:bodyPr/>
          <a:lstStyle/>
          <a:p>
            <a:r>
              <a:rPr lang="es-ES"/>
              <a:t>Establecer las prioridades de nutrición</a:t>
            </a:r>
          </a:p>
          <a:p>
            <a:r>
              <a:rPr lang="es-ES"/>
              <a:t>Comprender los determinantes de la nutrición</a:t>
            </a:r>
          </a:p>
          <a:p>
            <a:r>
              <a:rPr lang="es-ES"/>
              <a:t>Describir la cobertura de los servicios</a:t>
            </a:r>
          </a:p>
          <a:p>
            <a:r>
              <a:rPr lang="es-ES"/>
              <a:t>Comparar grupos de población / geografías para los elementos mencionados arriba</a:t>
            </a:r>
          </a:p>
          <a:p>
            <a:r>
              <a:rPr lang="es-ES"/>
              <a:t>Establecer vínculos entre los insumos del programa relacionados con la nutrición, los productos y los resultados</a:t>
            </a:r>
          </a:p>
        </p:txBody>
      </p:sp>
      <p:sp>
        <p:nvSpPr>
          <p:cNvPr id="4" name="Slide Number Placeholder 3"/>
          <p:cNvSpPr>
            <a:spLocks noGrp="1"/>
          </p:cNvSpPr>
          <p:nvPr>
            <p:ph type="sldNum" sz="quarter" idx="12"/>
          </p:nvPr>
        </p:nvSpPr>
        <p:spPr/>
        <p:txBody>
          <a:bodyPr/>
          <a:lstStyle/>
          <a:p>
            <a:fld id="{02C702AE-1502-43AE-8DBA-2BCAD3408EF2}" type="slidenum">
              <a:rPr lang="fr-FR" smtClean="0"/>
              <a:pPr/>
              <a:t>4</a:t>
            </a:fld>
            <a:endParaRPr lang="fr-FR" smtClean="0"/>
          </a:p>
        </p:txBody>
      </p:sp>
      <p:sp>
        <p:nvSpPr>
          <p:cNvPr id="5" name="Content Placeholder 4"/>
          <p:cNvSpPr>
            <a:spLocks noGrp="1"/>
          </p:cNvSpPr>
          <p:nvPr>
            <p:ph sz="quarter" idx="13"/>
          </p:nvPr>
        </p:nvSpPr>
        <p:spPr/>
        <p:txBody>
          <a:bodyPr/>
          <a:lstStyle/>
          <a:p>
            <a:endParaRPr lang="en-US" dirty="0"/>
          </a:p>
        </p:txBody>
      </p:sp>
      <p:sp>
        <p:nvSpPr>
          <p:cNvPr id="6" name="Content Placeholder 5"/>
          <p:cNvSpPr>
            <a:spLocks noGrp="1"/>
          </p:cNvSpPr>
          <p:nvPr>
            <p:ph sz="quarter" idx="17"/>
          </p:nvPr>
        </p:nvSpPr>
        <p:spPr/>
        <p:txBody>
          <a:bodyPr/>
          <a:lstStyle/>
          <a:p>
            <a:endParaRPr lang="en-US"/>
          </a:p>
        </p:txBody>
      </p:sp>
      <p:sp>
        <p:nvSpPr>
          <p:cNvPr id="7" name="Content Placeholder 6"/>
          <p:cNvSpPr>
            <a:spLocks noGrp="1"/>
          </p:cNvSpPr>
          <p:nvPr>
            <p:ph sz="quarter" idx="18"/>
          </p:nvPr>
        </p:nvSpPr>
        <p:spPr/>
        <p:txBody>
          <a:bodyPr/>
          <a:lstStyle/>
          <a:p>
            <a:endParaRPr lang="en-US"/>
          </a:p>
        </p:txBody>
      </p:sp>
      <p:sp>
        <p:nvSpPr>
          <p:cNvPr id="8" name="Content Placeholder 2"/>
          <p:cNvSpPr txBox="1">
            <a:spLocks/>
          </p:cNvSpPr>
          <p:nvPr/>
        </p:nvSpPr>
        <p:spPr>
          <a:xfrm>
            <a:off x="2339752" y="0"/>
            <a:ext cx="6804248" cy="692695"/>
          </a:xfrm>
          <a:prstGeom prst="rect">
            <a:avLst/>
          </a:prstGeom>
        </p:spPr>
        <p:txBody>
          <a:bodyPr vert="horz" lIns="91440" tIns="45720" rIns="91440" bIns="45720" rtlCol="0" anchor="ctr" anchorCtr="0">
            <a:noAutofit/>
          </a:bodyPr>
          <a:lstStyle>
            <a:lvl1pPr marL="342900" indent="-342900" algn="l" defTabSz="914400" rtl="0" eaLnBrk="1" latinLnBrk="0" hangingPunct="1">
              <a:spcBef>
                <a:spcPct val="20000"/>
              </a:spcBef>
              <a:buFont typeface="Arial" panose="020B0604020202020204" pitchFamily="34" charset="0"/>
              <a:buNone/>
              <a:defRPr sz="1400" b="1" kern="1200" baseline="0">
                <a:solidFill>
                  <a:schemeClr val="bg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ES" sz="2400" dirty="0"/>
              <a:t>¿POR QUÉ SON IMPORTANTES LOS DATOS PARA LA FORMULACIÓN DE POLÍTICAS?</a:t>
            </a:r>
          </a:p>
        </p:txBody>
      </p:sp>
    </p:spTree>
    <p:extLst>
      <p:ext uri="{BB962C8B-B14F-4D97-AF65-F5344CB8AC3E}">
        <p14:creationId xmlns="" xmlns:p14="http://schemas.microsoft.com/office/powerpoint/2010/main" val="3859695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Maximizar recursos</a:t>
            </a:r>
          </a:p>
        </p:txBody>
      </p:sp>
      <p:sp>
        <p:nvSpPr>
          <p:cNvPr id="3" name="Content Placeholder 2"/>
          <p:cNvSpPr>
            <a:spLocks noGrp="1"/>
          </p:cNvSpPr>
          <p:nvPr>
            <p:ph idx="1"/>
          </p:nvPr>
        </p:nvSpPr>
        <p:spPr/>
        <p:txBody>
          <a:bodyPr/>
          <a:lstStyle/>
          <a:p>
            <a:endParaRPr lang="en-US" dirty="0" smtClean="0"/>
          </a:p>
          <a:p>
            <a:r>
              <a:rPr lang="es-ES" dirty="0"/>
              <a:t>Registro de las asignaciones relacionadas con la nutrición en un sistema de seguimiento presupuestario</a:t>
            </a:r>
          </a:p>
          <a:p>
            <a:r>
              <a:rPr lang="es-ES" dirty="0"/>
              <a:t>Mejor focalización de recursos hacia grupos de población vulnerables, geografías e intervenciones clave específicas de nutrición o en favor de la nutrición</a:t>
            </a:r>
          </a:p>
        </p:txBody>
      </p:sp>
      <p:sp>
        <p:nvSpPr>
          <p:cNvPr id="4" name="Slide Number Placeholder 3"/>
          <p:cNvSpPr>
            <a:spLocks noGrp="1"/>
          </p:cNvSpPr>
          <p:nvPr>
            <p:ph type="sldNum" sz="quarter" idx="12"/>
          </p:nvPr>
        </p:nvSpPr>
        <p:spPr/>
        <p:txBody>
          <a:bodyPr/>
          <a:lstStyle/>
          <a:p>
            <a:fld id="{02C702AE-1502-43AE-8DBA-2BCAD3408EF2}" type="slidenum">
              <a:rPr lang="fr-FR" smtClean="0"/>
              <a:pPr/>
              <a:t>5</a:t>
            </a:fld>
            <a:endParaRPr lang="fr-FR" smtClean="0"/>
          </a:p>
        </p:txBody>
      </p:sp>
      <p:sp>
        <p:nvSpPr>
          <p:cNvPr id="5" name="Content Placeholder 4"/>
          <p:cNvSpPr>
            <a:spLocks noGrp="1"/>
          </p:cNvSpPr>
          <p:nvPr>
            <p:ph sz="quarter" idx="13"/>
          </p:nvPr>
        </p:nvSpPr>
        <p:spPr/>
        <p:txBody>
          <a:bodyPr/>
          <a:lstStyle/>
          <a:p>
            <a:endParaRPr lang="en-US" dirty="0"/>
          </a:p>
        </p:txBody>
      </p:sp>
      <p:sp>
        <p:nvSpPr>
          <p:cNvPr id="6" name="Content Placeholder 5"/>
          <p:cNvSpPr>
            <a:spLocks noGrp="1"/>
          </p:cNvSpPr>
          <p:nvPr>
            <p:ph sz="quarter" idx="17"/>
          </p:nvPr>
        </p:nvSpPr>
        <p:spPr/>
        <p:txBody>
          <a:bodyPr/>
          <a:lstStyle/>
          <a:p>
            <a:endParaRPr lang="en-US"/>
          </a:p>
        </p:txBody>
      </p:sp>
      <p:sp>
        <p:nvSpPr>
          <p:cNvPr id="7" name="Content Placeholder 6"/>
          <p:cNvSpPr>
            <a:spLocks noGrp="1"/>
          </p:cNvSpPr>
          <p:nvPr>
            <p:ph sz="quarter" idx="18"/>
          </p:nvPr>
        </p:nvSpPr>
        <p:spPr/>
        <p:txBody>
          <a:bodyPr/>
          <a:lstStyle/>
          <a:p>
            <a:endParaRPr lang="en-US"/>
          </a:p>
        </p:txBody>
      </p:sp>
      <p:sp>
        <p:nvSpPr>
          <p:cNvPr id="8" name="Content Placeholder 2"/>
          <p:cNvSpPr txBox="1">
            <a:spLocks/>
          </p:cNvSpPr>
          <p:nvPr/>
        </p:nvSpPr>
        <p:spPr>
          <a:xfrm>
            <a:off x="2339752" y="0"/>
            <a:ext cx="6804248" cy="692695"/>
          </a:xfrm>
          <a:prstGeom prst="rect">
            <a:avLst/>
          </a:prstGeom>
        </p:spPr>
        <p:txBody>
          <a:bodyPr vert="horz" lIns="91440" tIns="45720" rIns="91440" bIns="45720" rtlCol="0" anchor="ctr" anchorCtr="0">
            <a:noAutofit/>
          </a:bodyPr>
          <a:lstStyle>
            <a:lvl1pPr marL="342900" indent="-342900" algn="l" defTabSz="914400" rtl="0" eaLnBrk="1" latinLnBrk="0" hangingPunct="1">
              <a:spcBef>
                <a:spcPct val="20000"/>
              </a:spcBef>
              <a:buFont typeface="Arial" panose="020B0604020202020204" pitchFamily="34" charset="0"/>
              <a:buNone/>
              <a:defRPr sz="1400" b="1" kern="1200" baseline="0">
                <a:solidFill>
                  <a:schemeClr val="bg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ES" sz="2400" dirty="0"/>
              <a:t>¿POR QUÉ SON IMPORTANTES LOS DATOS PARA LA FORMULACIÓN DE POLÍTICAS?</a:t>
            </a:r>
          </a:p>
        </p:txBody>
      </p:sp>
    </p:spTree>
    <p:extLst>
      <p:ext uri="{BB962C8B-B14F-4D97-AF65-F5344CB8AC3E}">
        <p14:creationId xmlns="" xmlns:p14="http://schemas.microsoft.com/office/powerpoint/2010/main" val="1339593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Identificar cuestiones nuevas</a:t>
            </a:r>
          </a:p>
        </p:txBody>
      </p:sp>
      <p:sp>
        <p:nvSpPr>
          <p:cNvPr id="3" name="Content Placeholder 2"/>
          <p:cNvSpPr>
            <a:spLocks noGrp="1"/>
          </p:cNvSpPr>
          <p:nvPr>
            <p:ph idx="1"/>
          </p:nvPr>
        </p:nvSpPr>
        <p:spPr/>
        <p:txBody>
          <a:bodyPr/>
          <a:lstStyle/>
          <a:p>
            <a:r>
              <a:rPr lang="es-ES"/>
              <a:t>Identificación de lagunas de datos que deben subsanarse (mediante investigación, encuestas rutinarias o monitoreo fuera del alcance de la PNIN)</a:t>
            </a:r>
          </a:p>
          <a:p>
            <a:r>
              <a:rPr lang="es-ES"/>
              <a:t>Identificación de problemas futuros, tales como la obesidad, enfermedades no transmisibles, nutrición urbana </a:t>
            </a:r>
          </a:p>
        </p:txBody>
      </p:sp>
      <p:sp>
        <p:nvSpPr>
          <p:cNvPr id="4" name="Slide Number Placeholder 3"/>
          <p:cNvSpPr>
            <a:spLocks noGrp="1"/>
          </p:cNvSpPr>
          <p:nvPr>
            <p:ph type="sldNum" sz="quarter" idx="12"/>
          </p:nvPr>
        </p:nvSpPr>
        <p:spPr/>
        <p:txBody>
          <a:bodyPr/>
          <a:lstStyle/>
          <a:p>
            <a:fld id="{02C702AE-1502-43AE-8DBA-2BCAD3408EF2}" type="slidenum">
              <a:rPr lang="fr-FR" smtClean="0"/>
              <a:pPr/>
              <a:t>6</a:t>
            </a:fld>
            <a:endParaRPr lang="fr-FR" smtClean="0"/>
          </a:p>
        </p:txBody>
      </p:sp>
      <p:sp>
        <p:nvSpPr>
          <p:cNvPr id="5" name="Content Placeholder 4"/>
          <p:cNvSpPr>
            <a:spLocks noGrp="1"/>
          </p:cNvSpPr>
          <p:nvPr>
            <p:ph sz="quarter" idx="13"/>
          </p:nvPr>
        </p:nvSpPr>
        <p:spPr/>
        <p:txBody>
          <a:bodyPr/>
          <a:lstStyle/>
          <a:p>
            <a:endParaRPr lang="en-US" dirty="0"/>
          </a:p>
        </p:txBody>
      </p:sp>
      <p:sp>
        <p:nvSpPr>
          <p:cNvPr id="6" name="Content Placeholder 5"/>
          <p:cNvSpPr>
            <a:spLocks noGrp="1"/>
          </p:cNvSpPr>
          <p:nvPr>
            <p:ph sz="quarter" idx="17"/>
          </p:nvPr>
        </p:nvSpPr>
        <p:spPr/>
        <p:txBody>
          <a:bodyPr/>
          <a:lstStyle/>
          <a:p>
            <a:endParaRPr lang="en-US"/>
          </a:p>
        </p:txBody>
      </p:sp>
      <p:sp>
        <p:nvSpPr>
          <p:cNvPr id="7" name="Content Placeholder 6"/>
          <p:cNvSpPr>
            <a:spLocks noGrp="1"/>
          </p:cNvSpPr>
          <p:nvPr>
            <p:ph sz="quarter" idx="18"/>
          </p:nvPr>
        </p:nvSpPr>
        <p:spPr/>
        <p:txBody>
          <a:bodyPr/>
          <a:lstStyle/>
          <a:p>
            <a:endParaRPr lang="en-US"/>
          </a:p>
        </p:txBody>
      </p:sp>
      <p:sp>
        <p:nvSpPr>
          <p:cNvPr id="8" name="Content Placeholder 2"/>
          <p:cNvSpPr txBox="1">
            <a:spLocks/>
          </p:cNvSpPr>
          <p:nvPr/>
        </p:nvSpPr>
        <p:spPr>
          <a:xfrm>
            <a:off x="2339752" y="0"/>
            <a:ext cx="6804248" cy="692695"/>
          </a:xfrm>
          <a:prstGeom prst="rect">
            <a:avLst/>
          </a:prstGeom>
        </p:spPr>
        <p:txBody>
          <a:bodyPr vert="horz" lIns="91440" tIns="45720" rIns="91440" bIns="45720" rtlCol="0" anchor="ctr" anchorCtr="0">
            <a:noAutofit/>
          </a:bodyPr>
          <a:lstStyle>
            <a:lvl1pPr marL="342900" indent="-342900" algn="l" defTabSz="914400" rtl="0" eaLnBrk="1" latinLnBrk="0" hangingPunct="1">
              <a:spcBef>
                <a:spcPct val="20000"/>
              </a:spcBef>
              <a:buFont typeface="Arial" panose="020B0604020202020204" pitchFamily="34" charset="0"/>
              <a:buNone/>
              <a:defRPr sz="1400" b="1" kern="1200" baseline="0">
                <a:solidFill>
                  <a:schemeClr val="bg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ES" sz="2400" dirty="0"/>
              <a:t>¿POR QUÉ SON IMPORTANTES LOS DATOS PARA LA FORMULACIÓN DE POLÍTICAS?</a:t>
            </a:r>
          </a:p>
        </p:txBody>
      </p:sp>
    </p:spTree>
    <p:extLst>
      <p:ext uri="{BB962C8B-B14F-4D97-AF65-F5344CB8AC3E}">
        <p14:creationId xmlns="" xmlns:p14="http://schemas.microsoft.com/office/powerpoint/2010/main" val="3079305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Hacer mejor uso de datos infrautilizados</a:t>
            </a:r>
          </a:p>
        </p:txBody>
      </p:sp>
      <p:sp>
        <p:nvSpPr>
          <p:cNvPr id="3" name="Content Placeholder 2"/>
          <p:cNvSpPr>
            <a:spLocks noGrp="1"/>
          </p:cNvSpPr>
          <p:nvPr>
            <p:ph idx="1"/>
          </p:nvPr>
        </p:nvSpPr>
        <p:spPr/>
        <p:txBody>
          <a:bodyPr>
            <a:normAutofit fontScale="92500" lnSpcReduction="10000"/>
          </a:bodyPr>
          <a:lstStyle/>
          <a:p>
            <a:r>
              <a:rPr lang="es-ES"/>
              <a:t>Los conjuntos de datos y los informes existentes están dispersos y no han sido analizados conjuntamente</a:t>
            </a:r>
          </a:p>
          <a:p>
            <a:r>
              <a:rPr lang="es-ES"/>
              <a:t>Los informes rutinarios no están diseñados para responder a preguntas detalladas de los legisladores </a:t>
            </a:r>
          </a:p>
          <a:p>
            <a:r>
              <a:rPr lang="es-ES"/>
              <a:t>La producción de datos debe estar vinculada al proceso de toma de decisiones y permitir el diálogo entre legisladores encargados de decidir políticas y analistas de datos</a:t>
            </a:r>
          </a:p>
        </p:txBody>
      </p:sp>
      <p:sp>
        <p:nvSpPr>
          <p:cNvPr id="4" name="Slide Number Placeholder 3"/>
          <p:cNvSpPr>
            <a:spLocks noGrp="1"/>
          </p:cNvSpPr>
          <p:nvPr>
            <p:ph type="sldNum" sz="quarter" idx="12"/>
          </p:nvPr>
        </p:nvSpPr>
        <p:spPr/>
        <p:txBody>
          <a:bodyPr/>
          <a:lstStyle/>
          <a:p>
            <a:fld id="{02C702AE-1502-43AE-8DBA-2BCAD3408EF2}" type="slidenum">
              <a:rPr lang="fr-FR" smtClean="0"/>
              <a:pPr/>
              <a:t>7</a:t>
            </a:fld>
            <a:endParaRPr lang="fr-FR" smtClean="0"/>
          </a:p>
        </p:txBody>
      </p:sp>
      <p:sp>
        <p:nvSpPr>
          <p:cNvPr id="5" name="Content Placeholder 4"/>
          <p:cNvSpPr>
            <a:spLocks noGrp="1"/>
          </p:cNvSpPr>
          <p:nvPr>
            <p:ph sz="quarter" idx="13"/>
          </p:nvPr>
        </p:nvSpPr>
        <p:spPr/>
        <p:txBody>
          <a:bodyPr/>
          <a:lstStyle/>
          <a:p>
            <a:endParaRPr lang="en-US" dirty="0"/>
          </a:p>
        </p:txBody>
      </p:sp>
      <p:sp>
        <p:nvSpPr>
          <p:cNvPr id="6" name="Content Placeholder 5"/>
          <p:cNvSpPr>
            <a:spLocks noGrp="1"/>
          </p:cNvSpPr>
          <p:nvPr>
            <p:ph sz="quarter" idx="17"/>
          </p:nvPr>
        </p:nvSpPr>
        <p:spPr/>
        <p:txBody>
          <a:bodyPr/>
          <a:lstStyle/>
          <a:p>
            <a:endParaRPr lang="en-US"/>
          </a:p>
        </p:txBody>
      </p:sp>
      <p:sp>
        <p:nvSpPr>
          <p:cNvPr id="7" name="Content Placeholder 6"/>
          <p:cNvSpPr>
            <a:spLocks noGrp="1"/>
          </p:cNvSpPr>
          <p:nvPr>
            <p:ph sz="quarter" idx="18"/>
          </p:nvPr>
        </p:nvSpPr>
        <p:spPr/>
        <p:txBody>
          <a:bodyPr/>
          <a:lstStyle/>
          <a:p>
            <a:endParaRPr lang="en-US"/>
          </a:p>
        </p:txBody>
      </p:sp>
      <p:sp>
        <p:nvSpPr>
          <p:cNvPr id="8" name="Content Placeholder 2"/>
          <p:cNvSpPr txBox="1">
            <a:spLocks/>
          </p:cNvSpPr>
          <p:nvPr/>
        </p:nvSpPr>
        <p:spPr>
          <a:xfrm>
            <a:off x="2339752" y="0"/>
            <a:ext cx="6804248" cy="692695"/>
          </a:xfrm>
          <a:prstGeom prst="rect">
            <a:avLst/>
          </a:prstGeom>
        </p:spPr>
        <p:txBody>
          <a:bodyPr vert="horz" lIns="91440" tIns="45720" rIns="91440" bIns="45720" rtlCol="0" anchor="ctr" anchorCtr="0">
            <a:noAutofit/>
          </a:bodyPr>
          <a:lstStyle>
            <a:lvl1pPr marL="342900" indent="-342900" algn="l" defTabSz="914400" rtl="0" eaLnBrk="1" latinLnBrk="0" hangingPunct="1">
              <a:spcBef>
                <a:spcPct val="20000"/>
              </a:spcBef>
              <a:buFont typeface="Arial" panose="020B0604020202020204" pitchFamily="34" charset="0"/>
              <a:buNone/>
              <a:defRPr sz="1400" b="1" kern="1200" baseline="0">
                <a:solidFill>
                  <a:schemeClr val="bg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ES" sz="2400" dirty="0"/>
              <a:t>¿POR QUÉ SON IMPORTANTES LOS DATOS PARA LA FORMULACIÓN DE POLÍTICAS?</a:t>
            </a:r>
          </a:p>
        </p:txBody>
      </p:sp>
    </p:spTree>
    <p:extLst>
      <p:ext uri="{BB962C8B-B14F-4D97-AF65-F5344CB8AC3E}">
        <p14:creationId xmlns="" xmlns:p14="http://schemas.microsoft.com/office/powerpoint/2010/main" val="1627204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s-ES" dirty="0"/>
              <a:t>Y, ¿cómo complementa </a:t>
            </a:r>
            <a:r>
              <a:rPr lang="es-ES" dirty="0" smtClean="0"/>
              <a:t>las </a:t>
            </a:r>
            <a:r>
              <a:rPr lang="es-ES" dirty="0"/>
              <a:t>estructuras y los enfoques multisectoriales existentes sobre nutrición?</a:t>
            </a:r>
          </a:p>
        </p:txBody>
      </p:sp>
      <p:sp>
        <p:nvSpPr>
          <p:cNvPr id="10" name="Content Placeholder 9"/>
          <p:cNvSpPr>
            <a:spLocks noGrp="1"/>
          </p:cNvSpPr>
          <p:nvPr>
            <p:ph sz="quarter" idx="13"/>
          </p:nvPr>
        </p:nvSpPr>
        <p:spPr/>
        <p:txBody>
          <a:bodyPr/>
          <a:lstStyle/>
          <a:p>
            <a:endParaRPr lang="en-US"/>
          </a:p>
        </p:txBody>
      </p:sp>
      <p:sp>
        <p:nvSpPr>
          <p:cNvPr id="8" name="Title 7"/>
          <p:cNvSpPr>
            <a:spLocks noGrp="1"/>
          </p:cNvSpPr>
          <p:nvPr>
            <p:ph type="title"/>
          </p:nvPr>
        </p:nvSpPr>
        <p:spPr/>
        <p:txBody>
          <a:bodyPr/>
          <a:lstStyle/>
          <a:p>
            <a:r>
              <a:rPr lang="es-ES"/>
              <a:t>¿Cuál es el enfoque de la PNIN?</a:t>
            </a:r>
          </a:p>
        </p:txBody>
      </p:sp>
      <p:sp>
        <p:nvSpPr>
          <p:cNvPr id="4" name="Slide Number Placeholder 3"/>
          <p:cNvSpPr>
            <a:spLocks noGrp="1"/>
          </p:cNvSpPr>
          <p:nvPr>
            <p:ph type="sldNum" sz="quarter" idx="15"/>
          </p:nvPr>
        </p:nvSpPr>
        <p:spPr/>
        <p:txBody>
          <a:bodyPr/>
          <a:lstStyle/>
          <a:p>
            <a:fld id="{02C702AE-1502-43AE-8DBA-2BCAD3408EF2}" type="slidenum">
              <a:rPr lang="fr-FR" smtClean="0"/>
              <a:pPr/>
              <a:t>8</a:t>
            </a:fld>
            <a:endParaRPr lang="fr-FR" smtClean="0"/>
          </a:p>
        </p:txBody>
      </p:sp>
      <p:sp>
        <p:nvSpPr>
          <p:cNvPr id="11" name="Content Placeholder 10"/>
          <p:cNvSpPr>
            <a:spLocks noGrp="1"/>
          </p:cNvSpPr>
          <p:nvPr>
            <p:ph sz="quarter" idx="17"/>
          </p:nvPr>
        </p:nvSpPr>
        <p:spPr/>
        <p:txBody>
          <a:bodyPr/>
          <a:lstStyle/>
          <a:p>
            <a:endParaRPr lang="en-US"/>
          </a:p>
        </p:txBody>
      </p:sp>
      <p:sp>
        <p:nvSpPr>
          <p:cNvPr id="12" name="Content Placeholder 11"/>
          <p:cNvSpPr>
            <a:spLocks noGrp="1"/>
          </p:cNvSpPr>
          <p:nvPr>
            <p:ph sz="quarter" idx="18"/>
          </p:nvPr>
        </p:nvSpPr>
        <p:spPr/>
        <p:txBody>
          <a:bodyPr/>
          <a:lstStyle/>
          <a:p>
            <a:endParaRPr lang="en-US"/>
          </a:p>
        </p:txBody>
      </p:sp>
    </p:spTree>
    <p:extLst>
      <p:ext uri="{BB962C8B-B14F-4D97-AF65-F5344CB8AC3E}">
        <p14:creationId xmlns="" xmlns:p14="http://schemas.microsoft.com/office/powerpoint/2010/main" val="3448465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052736"/>
            <a:ext cx="6408712" cy="1008112"/>
          </a:xfrm>
        </p:spPr>
        <p:txBody>
          <a:bodyPr>
            <a:normAutofit fontScale="90000"/>
          </a:bodyPr>
          <a:lstStyle/>
          <a:p>
            <a:pPr algn="l"/>
            <a:r>
              <a:rPr lang="es-ES" dirty="0">
                <a:solidFill>
                  <a:schemeClr val="accent1"/>
                </a:solidFill>
              </a:rPr>
              <a:t>Compromiso de la Unión Europea para prevenir la malnutrición</a:t>
            </a:r>
          </a:p>
        </p:txBody>
      </p:sp>
      <p:sp>
        <p:nvSpPr>
          <p:cNvPr id="9" name="Espace réservé du contenu 8"/>
          <p:cNvSpPr>
            <a:spLocks noGrp="1"/>
          </p:cNvSpPr>
          <p:nvPr>
            <p:ph idx="1"/>
          </p:nvPr>
        </p:nvSpPr>
        <p:spPr>
          <a:xfrm>
            <a:off x="179512" y="2492896"/>
            <a:ext cx="8784976" cy="3888432"/>
          </a:xfrm>
        </p:spPr>
        <p:txBody>
          <a:bodyPr>
            <a:noAutofit/>
          </a:bodyPr>
          <a:lstStyle/>
          <a:p>
            <a:r>
              <a:rPr lang="es-ES" sz="2000" b="1" dirty="0">
                <a:solidFill>
                  <a:srgbClr val="575757"/>
                </a:solidFill>
              </a:rPr>
              <a:t>La iniciativa de las Plataformas Nacionales es parte del compromiso de la UE para prevenir la malnutrición (2014-2020) </a:t>
            </a:r>
          </a:p>
          <a:p>
            <a:pPr lvl="1"/>
            <a:r>
              <a:rPr lang="es-ES" sz="1800" b="1" dirty="0">
                <a:solidFill>
                  <a:srgbClr val="575757"/>
                </a:solidFill>
              </a:rPr>
              <a:t>Objetivo de políticas:</a:t>
            </a:r>
            <a:r>
              <a:rPr lang="es-ES" sz="1800" dirty="0">
                <a:solidFill>
                  <a:srgbClr val="575757"/>
                </a:solidFill>
              </a:rPr>
              <a:t> Apoyar a los países asociados a reducir el número de niños menores de 5 años con retraso en el crecimiento en por lo menos 7 millones hasta 2025</a:t>
            </a:r>
          </a:p>
          <a:p>
            <a:pPr lvl="1"/>
            <a:r>
              <a:rPr lang="es-ES" sz="1800" b="1" dirty="0">
                <a:solidFill>
                  <a:srgbClr val="575757"/>
                </a:solidFill>
              </a:rPr>
              <a:t>Compromiso de la UE: </a:t>
            </a:r>
            <a:r>
              <a:rPr lang="es-ES" sz="1800" dirty="0">
                <a:solidFill>
                  <a:srgbClr val="575757"/>
                </a:solidFill>
              </a:rPr>
              <a:t>3500 millones de euros para actividades específicas de nutrición y actividades en favor de la nutrición </a:t>
            </a:r>
          </a:p>
          <a:p>
            <a:r>
              <a:rPr lang="es-ES" sz="2000" b="1" dirty="0">
                <a:solidFill>
                  <a:srgbClr val="575757"/>
                </a:solidFill>
              </a:rPr>
              <a:t>La UE, el DFID y la BMGF están prestando apoyo a 10 países en la creación de PNIN y en la implementación del enfoque</a:t>
            </a:r>
          </a:p>
          <a:p>
            <a:pPr lvl="1"/>
            <a:r>
              <a:rPr lang="es-ES" sz="1800" dirty="0">
                <a:solidFill>
                  <a:srgbClr val="575757"/>
                </a:solidFill>
              </a:rPr>
              <a:t>Bangladesh, Burkina Faso, Côte </a:t>
            </a:r>
            <a:r>
              <a:rPr lang="es-ES" sz="1800" dirty="0" err="1">
                <a:solidFill>
                  <a:srgbClr val="575757"/>
                </a:solidFill>
              </a:rPr>
              <a:t>d'Ivoire</a:t>
            </a:r>
            <a:r>
              <a:rPr lang="es-ES" sz="1800" dirty="0">
                <a:solidFill>
                  <a:srgbClr val="575757"/>
                </a:solidFill>
              </a:rPr>
              <a:t>, Etiopía, Guatemala, Laos, </a:t>
            </a:r>
            <a:r>
              <a:rPr lang="es-ES" sz="1800" dirty="0" err="1">
                <a:solidFill>
                  <a:srgbClr val="575757"/>
                </a:solidFill>
              </a:rPr>
              <a:t>Kenya</a:t>
            </a:r>
            <a:r>
              <a:rPr lang="es-ES" sz="1800" dirty="0">
                <a:solidFill>
                  <a:srgbClr val="575757"/>
                </a:solidFill>
              </a:rPr>
              <a:t>, Níger, Uganda y Zambia.</a:t>
            </a:r>
          </a:p>
          <a:p>
            <a:pPr lvl="1"/>
            <a:endParaRPr lang="en-GB" altLang="en-US" dirty="0" smtClean="0">
              <a:solidFill>
                <a:srgbClr val="575757"/>
              </a:solidFill>
            </a:endParaRPr>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pPr/>
              <a:t>9</a:t>
            </a:fld>
            <a:endParaRPr lang="fr-FR" smtClean="0"/>
          </a:p>
        </p:txBody>
      </p:sp>
      <p:sp>
        <p:nvSpPr>
          <p:cNvPr id="10" name="Espace réservé du contenu 9"/>
          <p:cNvSpPr>
            <a:spLocks noGrp="1"/>
          </p:cNvSpPr>
          <p:nvPr>
            <p:ph sz="quarter" idx="13"/>
          </p:nvPr>
        </p:nvSpPr>
        <p:spPr/>
        <p:txBody>
          <a:bodyPr/>
          <a:lstStyle/>
          <a:p>
            <a:r>
              <a:rPr lang="es-ES" sz="2000"/>
              <a:t>Antecedentes de la iniciativa de la PNIN </a:t>
            </a:r>
          </a:p>
        </p:txBody>
      </p:sp>
      <p:pic>
        <p:nvPicPr>
          <p:cNvPr id="11" name="Picture 15" descr="http://www.europe-haute-normandie.fr/useruploads/files/EuropeFlagCMYKcopie.jpg"/>
          <p:cNvPicPr>
            <a:picLocks noChangeAspect="1" noChangeArrowheads="1"/>
          </p:cNvPicPr>
          <p:nvPr/>
        </p:nvPicPr>
        <p:blipFill>
          <a:blip r:embed="rId3" cstate="print"/>
          <a:srcRect/>
          <a:stretch>
            <a:fillRect/>
          </a:stretch>
        </p:blipFill>
        <p:spPr bwMode="auto">
          <a:xfrm>
            <a:off x="6516216" y="1124744"/>
            <a:ext cx="1727662" cy="11521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52335704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nception personnalisée">
  <a:themeElements>
    <a:clrScheme name="NIPN">
      <a:dk1>
        <a:srgbClr val="575757"/>
      </a:dk1>
      <a:lt1>
        <a:srgbClr val="FFFFFF"/>
      </a:lt1>
      <a:dk2>
        <a:srgbClr val="36C1C2"/>
      </a:dk2>
      <a:lt2>
        <a:srgbClr val="FFFFFF"/>
      </a:lt2>
      <a:accent1>
        <a:srgbClr val="0081AE"/>
      </a:accent1>
      <a:accent2>
        <a:srgbClr val="86C286"/>
      </a:accent2>
      <a:accent3>
        <a:srgbClr val="34AE8D"/>
      </a:accent3>
      <a:accent4>
        <a:srgbClr val="0081AE"/>
      </a:accent4>
      <a:accent5>
        <a:srgbClr val="36C1C2"/>
      </a:accent5>
      <a:accent6>
        <a:srgbClr val="DADC4B"/>
      </a:accent6>
      <a:hlink>
        <a:srgbClr val="34AE8D"/>
      </a:hlink>
      <a:folHlink>
        <a:srgbClr val="34AE8D"/>
      </a:folHlink>
    </a:clrScheme>
    <a:fontScheme name="NIP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NIPN">
      <a:dk1>
        <a:srgbClr val="575757"/>
      </a:dk1>
      <a:lt1>
        <a:srgbClr val="FFFFFF"/>
      </a:lt1>
      <a:dk2>
        <a:srgbClr val="36C1C2"/>
      </a:dk2>
      <a:lt2>
        <a:srgbClr val="FFFFFF"/>
      </a:lt2>
      <a:accent1>
        <a:srgbClr val="0081AE"/>
      </a:accent1>
      <a:accent2>
        <a:srgbClr val="86C286"/>
      </a:accent2>
      <a:accent3>
        <a:srgbClr val="34AE8D"/>
      </a:accent3>
      <a:accent4>
        <a:srgbClr val="0081AE"/>
      </a:accent4>
      <a:accent5>
        <a:srgbClr val="36C1C2"/>
      </a:accent5>
      <a:accent6>
        <a:srgbClr val="DADC4B"/>
      </a:accent6>
      <a:hlink>
        <a:srgbClr val="34AE8D"/>
      </a:hlink>
      <a:folHlink>
        <a:srgbClr val="34AE8D"/>
      </a:folHlink>
    </a:clrScheme>
    <a:fontScheme name="NIP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5043</TotalTime>
  <Words>4366</Words>
  <Application>Microsoft Office PowerPoint</Application>
  <PresentationFormat>Presentación en pantalla (4:3)</PresentationFormat>
  <Paragraphs>289</Paragraphs>
  <Slides>26</Slides>
  <Notes>26</Notes>
  <HiddenSlides>0</HiddenSlides>
  <MMClips>0</MMClips>
  <ScaleCrop>false</ScaleCrop>
  <HeadingPairs>
    <vt:vector size="4" baseType="variant">
      <vt:variant>
        <vt:lpstr>Tema</vt:lpstr>
      </vt:variant>
      <vt:variant>
        <vt:i4>2</vt:i4>
      </vt:variant>
      <vt:variant>
        <vt:lpstr>Títulos de diapositiva</vt:lpstr>
      </vt:variant>
      <vt:variant>
        <vt:i4>26</vt:i4>
      </vt:variant>
    </vt:vector>
  </HeadingPairs>
  <TitlesOfParts>
    <vt:vector size="28" baseType="lpstr">
      <vt:lpstr>Conception personnalisée</vt:lpstr>
      <vt:lpstr>Thème Office</vt:lpstr>
      <vt:lpstr>¿Qué es una PNIN?</vt:lpstr>
      <vt:lpstr>Contenido </vt:lpstr>
      <vt:lpstr>¿Por qué es importante compartir y utilizar datos y pruebas para la formulación de políticas?</vt:lpstr>
      <vt:lpstr>Proceso de toma de decisiones</vt:lpstr>
      <vt:lpstr>Maximizar recursos</vt:lpstr>
      <vt:lpstr>Identificar cuestiones nuevas</vt:lpstr>
      <vt:lpstr>Hacer mejor uso de datos infrautilizados</vt:lpstr>
      <vt:lpstr>¿Cuál es el enfoque de la PNIN?</vt:lpstr>
      <vt:lpstr>Compromiso de la Unión Europea para prevenir la malnutrición</vt:lpstr>
      <vt:lpstr>Objetivo de la PNIN: Políticas y programas de nutrición basados en pruebas</vt:lpstr>
      <vt:lpstr>Valores básicos de la PNIN</vt:lpstr>
      <vt:lpstr>¿Cuál es el valor añadido de la PNIN?</vt:lpstr>
      <vt:lpstr>Integrada en el sistema existente de coordinación multisectorial sobre nutrición</vt:lpstr>
      <vt:lpstr>La PNIN aspira a apoyar las metas y los compromisos de la estrategia o plan de acción nacional sobre nutrición</vt:lpstr>
      <vt:lpstr>Enfoque de la PNIN de tres pasos</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hello</dc:creator>
  <cp:lastModifiedBy>Silvia-Zenit</cp:lastModifiedBy>
  <cp:revision>171</cp:revision>
  <cp:lastPrinted>2018-11-22T17:33:42Z</cp:lastPrinted>
  <dcterms:created xsi:type="dcterms:W3CDTF">2016-04-15T07:54:58Z</dcterms:created>
  <dcterms:modified xsi:type="dcterms:W3CDTF">2019-12-10T08:51:04Z</dcterms:modified>
</cp:coreProperties>
</file>