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 id="2147483663" r:id="rId3"/>
  </p:sldMasterIdLst>
  <p:notesMasterIdLst>
    <p:notesMasterId r:id="rId19"/>
  </p:notesMasterIdLst>
  <p:handoutMasterIdLst>
    <p:handoutMasterId r:id="rId20"/>
  </p:handoutMasterIdLst>
  <p:sldIdLst>
    <p:sldId id="261" r:id="rId4"/>
    <p:sldId id="282" r:id="rId5"/>
    <p:sldId id="281" r:id="rId6"/>
    <p:sldId id="295" r:id="rId7"/>
    <p:sldId id="311" r:id="rId8"/>
    <p:sldId id="312" r:id="rId9"/>
    <p:sldId id="285" r:id="rId10"/>
    <p:sldId id="313" r:id="rId11"/>
    <p:sldId id="287" r:id="rId12"/>
    <p:sldId id="288" r:id="rId13"/>
    <p:sldId id="290" r:id="rId14"/>
    <p:sldId id="289" r:id="rId15"/>
    <p:sldId id="292" r:id="rId16"/>
    <p:sldId id="293" r:id="rId17"/>
    <p:sldId id="29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65F724B-4BB1-4C2C-AB79-C25ECD5622C1}">
          <p14:sldIdLst>
            <p14:sldId id="261"/>
          </p14:sldIdLst>
        </p14:section>
        <p14:section name="Contenido de la presentación" id="{EAB5D253-3451-8644-82AE-01845ABE6379}">
          <p14:sldIdLst>
            <p14:sldId id="282"/>
          </p14:sldIdLst>
        </p14:section>
        <p14:section name="¿Por qué invertir en nutrición?" id="{CA859430-4A48-A548-A624-E3F6F8C35ACC}">
          <p14:sldIdLst>
            <p14:sldId id="281"/>
            <p14:sldId id="295"/>
          </p14:sldIdLst>
        </p14:section>
        <p14:section name="¿Por qué mi sector/departamento/ministerio tiene que preocuparse por la nutrición?" id="{9163BA6B-6C79-7845-B60A-40FE462A34FD}">
          <p14:sldIdLst>
            <p14:sldId id="311"/>
            <p14:sldId id="312"/>
          </p14:sldIdLst>
        </p14:section>
        <p14:section name="¿Por qué es necesario un enfoque multisectorial de la nutrición?" id="{8DE761D9-BA9E-AA4B-B871-C4D18E19DE00}">
          <p14:sldIdLst>
            <p14:sldId id="285"/>
            <p14:sldId id="313"/>
            <p14:sldId id="287"/>
            <p14:sldId id="288"/>
            <p14:sldId id="290"/>
            <p14:sldId id="289"/>
            <p14:sldId id="292"/>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94" autoAdjust="0"/>
  </p:normalViewPr>
  <p:slideViewPr>
    <p:cSldViewPr>
      <p:cViewPr varScale="1">
        <p:scale>
          <a:sx n="90" d="100"/>
          <a:sy n="90" d="100"/>
        </p:scale>
        <p:origin x="2458" y="62"/>
      </p:cViewPr>
      <p:guideLst>
        <p:guide orient="horz" pos="2160"/>
        <p:guide pos="2880"/>
      </p:guideLst>
    </p:cSldViewPr>
  </p:slideViewPr>
  <p:notesTextViewPr>
    <p:cViewPr>
      <p:scale>
        <a:sx n="1" d="1"/>
        <a:sy n="1" d="1"/>
      </p:scale>
      <p:origin x="0" y="0"/>
    </p:cViewPr>
  </p:notesTextViewPr>
  <p:sorterViewPr>
    <p:cViewPr>
      <p:scale>
        <a:sx n="66" d="100"/>
        <a:sy n="66" d="100"/>
      </p:scale>
      <p:origin x="0" y="2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817C7-C035-471B-B2EC-30C7C578A099}"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fr-FR"/>
        </a:p>
      </dgm:t>
    </dgm:pt>
    <dgm:pt modelId="{45A630DF-F897-4245-99A6-3CC0CEDA5DE5}">
      <dgm:prSet phldrT="[Texte]"/>
      <dgm:spPr/>
      <dgm:t>
        <a:bodyPr/>
        <a:lstStyle/>
        <a:p>
          <a:r>
            <a:rPr lang="es-ES" dirty="0" smtClean="0">
              <a:solidFill>
                <a:schemeClr val="bg1"/>
              </a:solidFill>
            </a:rPr>
            <a:t>Ajuste</a:t>
          </a:r>
          <a:endParaRPr lang="fr-FR" dirty="0"/>
        </a:p>
      </dgm:t>
    </dgm:pt>
    <dgm:pt modelId="{0EF9DF9B-D7FB-4F71-BAB0-88DC936DB2C1}" type="parTrans" cxnId="{7FC6CAA8-013F-479A-9D3D-726A8B367126}">
      <dgm:prSet/>
      <dgm:spPr/>
      <dgm:t>
        <a:bodyPr/>
        <a:lstStyle/>
        <a:p>
          <a:endParaRPr lang="fr-FR"/>
        </a:p>
      </dgm:t>
    </dgm:pt>
    <dgm:pt modelId="{DC3B2D72-DCBA-446A-A2A2-6788B9E53165}" type="sibTrans" cxnId="{7FC6CAA8-013F-479A-9D3D-726A8B367126}">
      <dgm:prSet/>
      <dgm:spPr/>
      <dgm:t>
        <a:bodyPr/>
        <a:lstStyle/>
        <a:p>
          <a:endParaRPr lang="fr-FR"/>
        </a:p>
      </dgm:t>
    </dgm:pt>
    <dgm:pt modelId="{9E41E82F-138F-4BC8-B245-D507E8E5B8DA}">
      <dgm:prSet phldrT="[Texte]"/>
      <dgm:spPr/>
      <dgm:t>
        <a:bodyPr/>
        <a:lstStyle/>
        <a:p>
          <a:r>
            <a:rPr lang="es-ES" dirty="0" smtClean="0">
              <a:solidFill>
                <a:schemeClr val="bg1"/>
              </a:solidFill>
            </a:rPr>
            <a:t>Planificación y diseño con partes interesadas</a:t>
          </a:r>
          <a:endParaRPr lang="fr-FR" dirty="0"/>
        </a:p>
      </dgm:t>
    </dgm:pt>
    <dgm:pt modelId="{AC9BC23F-6B4F-4DB7-A67D-1936630D7D34}" type="parTrans" cxnId="{8F18EB7C-550C-469A-AA30-D86CB8F95472}">
      <dgm:prSet/>
      <dgm:spPr/>
      <dgm:t>
        <a:bodyPr/>
        <a:lstStyle/>
        <a:p>
          <a:endParaRPr lang="fr-FR"/>
        </a:p>
      </dgm:t>
    </dgm:pt>
    <dgm:pt modelId="{ED1A3938-43B5-43A4-9478-9D757862AED9}" type="sibTrans" cxnId="{8F18EB7C-550C-469A-AA30-D86CB8F95472}">
      <dgm:prSet/>
      <dgm:spPr/>
      <dgm:t>
        <a:bodyPr/>
        <a:lstStyle/>
        <a:p>
          <a:endParaRPr lang="fr-FR"/>
        </a:p>
      </dgm:t>
    </dgm:pt>
    <dgm:pt modelId="{5498512D-CC2B-40E5-9D98-8614A692E091}">
      <dgm:prSet phldrT="[Texte]"/>
      <dgm:spPr/>
      <dgm:t>
        <a:bodyPr/>
        <a:lstStyle/>
        <a:p>
          <a:r>
            <a:rPr lang="es-ES" dirty="0" smtClean="0"/>
            <a:t>Monitoreo y presentación de informes</a:t>
          </a:r>
          <a:endParaRPr lang="fr-FR" dirty="0"/>
        </a:p>
      </dgm:t>
    </dgm:pt>
    <dgm:pt modelId="{34146CBD-743C-4525-86FE-3410ED82602F}" type="parTrans" cxnId="{E731BC92-D894-44CF-8B83-3B4E407163F2}">
      <dgm:prSet/>
      <dgm:spPr/>
      <dgm:t>
        <a:bodyPr/>
        <a:lstStyle/>
        <a:p>
          <a:endParaRPr lang="fr-FR"/>
        </a:p>
      </dgm:t>
    </dgm:pt>
    <dgm:pt modelId="{F4FE6144-802D-4191-9EB5-223D6769E249}" type="sibTrans" cxnId="{E731BC92-D894-44CF-8B83-3B4E407163F2}">
      <dgm:prSet/>
      <dgm:spPr/>
      <dgm:t>
        <a:bodyPr/>
        <a:lstStyle/>
        <a:p>
          <a:endParaRPr lang="fr-FR"/>
        </a:p>
      </dgm:t>
    </dgm:pt>
    <dgm:pt modelId="{7C5FFD84-55B2-4C51-BD37-E30585FCECE4}">
      <dgm:prSet phldrT="[Texte]"/>
      <dgm:spPr/>
      <dgm:t>
        <a:bodyPr/>
        <a:lstStyle/>
        <a:p>
          <a:r>
            <a:rPr lang="es-ES" dirty="0" smtClean="0"/>
            <a:t>Aprendizaje y toma de decisiones</a:t>
          </a:r>
          <a:endParaRPr lang="fr-FR" dirty="0"/>
        </a:p>
      </dgm:t>
    </dgm:pt>
    <dgm:pt modelId="{24AA2B45-74E8-4591-9CAA-DAEEF87715B5}" type="parTrans" cxnId="{75E4EE2F-E8B9-4790-9175-44622D756005}">
      <dgm:prSet/>
      <dgm:spPr/>
      <dgm:t>
        <a:bodyPr/>
        <a:lstStyle/>
        <a:p>
          <a:endParaRPr lang="fr-FR"/>
        </a:p>
      </dgm:t>
    </dgm:pt>
    <dgm:pt modelId="{2E55EEF5-F8D0-4A10-B2B6-80BC064ECCEE}" type="sibTrans" cxnId="{75E4EE2F-E8B9-4790-9175-44622D756005}">
      <dgm:prSet/>
      <dgm:spPr/>
      <dgm:t>
        <a:bodyPr/>
        <a:lstStyle/>
        <a:p>
          <a:endParaRPr lang="fr-FR"/>
        </a:p>
      </dgm:t>
    </dgm:pt>
    <dgm:pt modelId="{2C4A6C09-ADB7-4DC7-888E-1FA145B045FB}">
      <dgm:prSet phldrT="[Texte]" phldr="1"/>
      <dgm:spPr/>
      <dgm:t>
        <a:bodyPr/>
        <a:lstStyle/>
        <a:p>
          <a:endParaRPr lang="fr-FR" dirty="0"/>
        </a:p>
      </dgm:t>
    </dgm:pt>
    <dgm:pt modelId="{BD1342D1-A4E3-4ED1-AB60-A1D8FFAB0223}" type="parTrans" cxnId="{F6B2F08D-73D2-439F-B074-4F02CA4AB9FF}">
      <dgm:prSet/>
      <dgm:spPr/>
      <dgm:t>
        <a:bodyPr/>
        <a:lstStyle/>
        <a:p>
          <a:endParaRPr lang="fr-FR"/>
        </a:p>
      </dgm:t>
    </dgm:pt>
    <dgm:pt modelId="{8252B710-D2B5-4A36-B47B-72983071CCF9}" type="sibTrans" cxnId="{F6B2F08D-73D2-439F-B074-4F02CA4AB9FF}">
      <dgm:prSet/>
      <dgm:spPr/>
      <dgm:t>
        <a:bodyPr/>
        <a:lstStyle/>
        <a:p>
          <a:endParaRPr lang="fr-FR"/>
        </a:p>
      </dgm:t>
    </dgm:pt>
    <dgm:pt modelId="{94DC68B7-B028-4521-AFDD-2E24D3D6ACA9}" type="pres">
      <dgm:prSet presAssocID="{1FD817C7-C035-471B-B2EC-30C7C578A099}" presName="cycleMatrixDiagram" presStyleCnt="0">
        <dgm:presLayoutVars>
          <dgm:chMax val="1"/>
          <dgm:dir/>
          <dgm:animLvl val="lvl"/>
          <dgm:resizeHandles val="exact"/>
        </dgm:presLayoutVars>
      </dgm:prSet>
      <dgm:spPr/>
    </dgm:pt>
    <dgm:pt modelId="{C315D514-DE4C-4176-8A19-669C5DCFBAC1}" type="pres">
      <dgm:prSet presAssocID="{1FD817C7-C035-471B-B2EC-30C7C578A099}" presName="children" presStyleCnt="0"/>
      <dgm:spPr/>
    </dgm:pt>
    <dgm:pt modelId="{CB8979A9-7B2D-47FB-80A8-E30C6E37636E}" type="pres">
      <dgm:prSet presAssocID="{1FD817C7-C035-471B-B2EC-30C7C578A099}" presName="childPlaceholder" presStyleCnt="0"/>
      <dgm:spPr/>
    </dgm:pt>
    <dgm:pt modelId="{C434C728-4022-4A77-BBBC-B837F5D9EF9C}" type="pres">
      <dgm:prSet presAssocID="{1FD817C7-C035-471B-B2EC-30C7C578A099}" presName="circle" presStyleCnt="0"/>
      <dgm:spPr/>
    </dgm:pt>
    <dgm:pt modelId="{595E9ECA-EF8B-4B00-88BF-63A5B48F492A}" type="pres">
      <dgm:prSet presAssocID="{1FD817C7-C035-471B-B2EC-30C7C578A099}" presName="quadrant1" presStyleLbl="node1" presStyleIdx="0" presStyleCnt="4">
        <dgm:presLayoutVars>
          <dgm:chMax val="1"/>
          <dgm:bulletEnabled val="1"/>
        </dgm:presLayoutVars>
      </dgm:prSet>
      <dgm:spPr/>
      <dgm:t>
        <a:bodyPr/>
        <a:lstStyle/>
        <a:p>
          <a:endParaRPr lang="fr-FR"/>
        </a:p>
      </dgm:t>
    </dgm:pt>
    <dgm:pt modelId="{840AC490-8D09-48A1-8AE0-FAF24101A80C}" type="pres">
      <dgm:prSet presAssocID="{1FD817C7-C035-471B-B2EC-30C7C578A099}" presName="quadrant2" presStyleLbl="node1" presStyleIdx="1" presStyleCnt="4">
        <dgm:presLayoutVars>
          <dgm:chMax val="1"/>
          <dgm:bulletEnabled val="1"/>
        </dgm:presLayoutVars>
      </dgm:prSet>
      <dgm:spPr/>
      <dgm:t>
        <a:bodyPr/>
        <a:lstStyle/>
        <a:p>
          <a:endParaRPr lang="fr-FR"/>
        </a:p>
      </dgm:t>
    </dgm:pt>
    <dgm:pt modelId="{F1C6C4A3-C133-47C4-82F1-13D89F1FCC4C}" type="pres">
      <dgm:prSet presAssocID="{1FD817C7-C035-471B-B2EC-30C7C578A099}" presName="quadrant3" presStyleLbl="node1" presStyleIdx="2" presStyleCnt="4">
        <dgm:presLayoutVars>
          <dgm:chMax val="1"/>
          <dgm:bulletEnabled val="1"/>
        </dgm:presLayoutVars>
      </dgm:prSet>
      <dgm:spPr/>
      <dgm:t>
        <a:bodyPr/>
        <a:lstStyle/>
        <a:p>
          <a:endParaRPr lang="fr-FR"/>
        </a:p>
      </dgm:t>
    </dgm:pt>
    <dgm:pt modelId="{7E4721BE-D1EC-493B-BDD9-D4F55A0C420D}" type="pres">
      <dgm:prSet presAssocID="{1FD817C7-C035-471B-B2EC-30C7C578A099}" presName="quadrant4" presStyleLbl="node1" presStyleIdx="3" presStyleCnt="4">
        <dgm:presLayoutVars>
          <dgm:chMax val="1"/>
          <dgm:bulletEnabled val="1"/>
        </dgm:presLayoutVars>
      </dgm:prSet>
      <dgm:spPr/>
      <dgm:t>
        <a:bodyPr/>
        <a:lstStyle/>
        <a:p>
          <a:endParaRPr lang="fr-FR"/>
        </a:p>
      </dgm:t>
    </dgm:pt>
    <dgm:pt modelId="{7540C98A-1333-4A70-B6F7-98EA4F02872C}" type="pres">
      <dgm:prSet presAssocID="{1FD817C7-C035-471B-B2EC-30C7C578A099}" presName="quadrantPlaceholder" presStyleCnt="0"/>
      <dgm:spPr/>
    </dgm:pt>
    <dgm:pt modelId="{F65E116C-1E0C-41EC-BC1B-A388EA1BE7C8}" type="pres">
      <dgm:prSet presAssocID="{1FD817C7-C035-471B-B2EC-30C7C578A099}" presName="center1" presStyleLbl="fgShp" presStyleIdx="0" presStyleCnt="2"/>
      <dgm:spPr/>
    </dgm:pt>
    <dgm:pt modelId="{3BFE3761-357B-42B2-A09D-48C74B2ED075}" type="pres">
      <dgm:prSet presAssocID="{1FD817C7-C035-471B-B2EC-30C7C578A099}" presName="center2" presStyleLbl="fgShp" presStyleIdx="1" presStyleCnt="2"/>
      <dgm:spPr/>
    </dgm:pt>
  </dgm:ptLst>
  <dgm:cxnLst>
    <dgm:cxn modelId="{75E4EE2F-E8B9-4790-9175-44622D756005}" srcId="{1FD817C7-C035-471B-B2EC-30C7C578A099}" destId="{7C5FFD84-55B2-4C51-BD37-E30585FCECE4}" srcOrd="3" destOrd="0" parTransId="{24AA2B45-74E8-4591-9CAA-DAEEF87715B5}" sibTransId="{2E55EEF5-F8D0-4A10-B2B6-80BC064ECCEE}"/>
    <dgm:cxn modelId="{03DEF573-ACA9-4B81-AA80-FF6C10D23A3D}" type="presOf" srcId="{1FD817C7-C035-471B-B2EC-30C7C578A099}" destId="{94DC68B7-B028-4521-AFDD-2E24D3D6ACA9}" srcOrd="0" destOrd="0" presId="urn:microsoft.com/office/officeart/2005/8/layout/cycle4"/>
    <dgm:cxn modelId="{E731BC92-D894-44CF-8B83-3B4E407163F2}" srcId="{1FD817C7-C035-471B-B2EC-30C7C578A099}" destId="{5498512D-CC2B-40E5-9D98-8614A692E091}" srcOrd="2" destOrd="0" parTransId="{34146CBD-743C-4525-86FE-3410ED82602F}" sibTransId="{F4FE6144-802D-4191-9EB5-223D6769E249}"/>
    <dgm:cxn modelId="{F6B2F08D-73D2-439F-B074-4F02CA4AB9FF}" srcId="{1FD817C7-C035-471B-B2EC-30C7C578A099}" destId="{2C4A6C09-ADB7-4DC7-888E-1FA145B045FB}" srcOrd="4" destOrd="0" parTransId="{BD1342D1-A4E3-4ED1-AB60-A1D8FFAB0223}" sibTransId="{8252B710-D2B5-4A36-B47B-72983071CCF9}"/>
    <dgm:cxn modelId="{D27AFF11-FF38-4F6C-A418-C11FD640B37F}" type="presOf" srcId="{9E41E82F-138F-4BC8-B245-D507E8E5B8DA}" destId="{840AC490-8D09-48A1-8AE0-FAF24101A80C}" srcOrd="0" destOrd="0" presId="urn:microsoft.com/office/officeart/2005/8/layout/cycle4"/>
    <dgm:cxn modelId="{892B3D04-B617-4128-952D-C7A7F7DCA002}" type="presOf" srcId="{5498512D-CC2B-40E5-9D98-8614A692E091}" destId="{F1C6C4A3-C133-47C4-82F1-13D89F1FCC4C}" srcOrd="0" destOrd="0" presId="urn:microsoft.com/office/officeart/2005/8/layout/cycle4"/>
    <dgm:cxn modelId="{7FC6CAA8-013F-479A-9D3D-726A8B367126}" srcId="{1FD817C7-C035-471B-B2EC-30C7C578A099}" destId="{45A630DF-F897-4245-99A6-3CC0CEDA5DE5}" srcOrd="0" destOrd="0" parTransId="{0EF9DF9B-D7FB-4F71-BAB0-88DC936DB2C1}" sibTransId="{DC3B2D72-DCBA-446A-A2A2-6788B9E53165}"/>
    <dgm:cxn modelId="{8F18EB7C-550C-469A-AA30-D86CB8F95472}" srcId="{1FD817C7-C035-471B-B2EC-30C7C578A099}" destId="{9E41E82F-138F-4BC8-B245-D507E8E5B8DA}" srcOrd="1" destOrd="0" parTransId="{AC9BC23F-6B4F-4DB7-A67D-1936630D7D34}" sibTransId="{ED1A3938-43B5-43A4-9478-9D757862AED9}"/>
    <dgm:cxn modelId="{413F23FE-8AE1-48B8-9654-057E2129A4B4}" type="presOf" srcId="{45A630DF-F897-4245-99A6-3CC0CEDA5DE5}" destId="{595E9ECA-EF8B-4B00-88BF-63A5B48F492A}" srcOrd="0" destOrd="0" presId="urn:microsoft.com/office/officeart/2005/8/layout/cycle4"/>
    <dgm:cxn modelId="{F1AC679F-559A-4A55-8EE1-53F2D13B1E6D}" type="presOf" srcId="{7C5FFD84-55B2-4C51-BD37-E30585FCECE4}" destId="{7E4721BE-D1EC-493B-BDD9-D4F55A0C420D}" srcOrd="0" destOrd="0" presId="urn:microsoft.com/office/officeart/2005/8/layout/cycle4"/>
    <dgm:cxn modelId="{A199CD81-A7F1-4169-B29B-59D75863C441}" type="presParOf" srcId="{94DC68B7-B028-4521-AFDD-2E24D3D6ACA9}" destId="{C315D514-DE4C-4176-8A19-669C5DCFBAC1}" srcOrd="0" destOrd="0" presId="urn:microsoft.com/office/officeart/2005/8/layout/cycle4"/>
    <dgm:cxn modelId="{8BCFB6D3-93E5-4967-BA4C-AE423D1254AF}" type="presParOf" srcId="{C315D514-DE4C-4176-8A19-669C5DCFBAC1}" destId="{CB8979A9-7B2D-47FB-80A8-E30C6E37636E}" srcOrd="0" destOrd="0" presId="urn:microsoft.com/office/officeart/2005/8/layout/cycle4"/>
    <dgm:cxn modelId="{0842DC23-CB31-4D67-B035-F55F194A642B}" type="presParOf" srcId="{94DC68B7-B028-4521-AFDD-2E24D3D6ACA9}" destId="{C434C728-4022-4A77-BBBC-B837F5D9EF9C}" srcOrd="1" destOrd="0" presId="urn:microsoft.com/office/officeart/2005/8/layout/cycle4"/>
    <dgm:cxn modelId="{691648A7-05E5-464F-B428-D5D5A088D41D}" type="presParOf" srcId="{C434C728-4022-4A77-BBBC-B837F5D9EF9C}" destId="{595E9ECA-EF8B-4B00-88BF-63A5B48F492A}" srcOrd="0" destOrd="0" presId="urn:microsoft.com/office/officeart/2005/8/layout/cycle4"/>
    <dgm:cxn modelId="{E62F7AEF-2D0F-4BA1-867A-352B63DE7C51}" type="presParOf" srcId="{C434C728-4022-4A77-BBBC-B837F5D9EF9C}" destId="{840AC490-8D09-48A1-8AE0-FAF24101A80C}" srcOrd="1" destOrd="0" presId="urn:microsoft.com/office/officeart/2005/8/layout/cycle4"/>
    <dgm:cxn modelId="{A9A82A3C-B3FF-4E42-97F6-60C4C6D3F9F3}" type="presParOf" srcId="{C434C728-4022-4A77-BBBC-B837F5D9EF9C}" destId="{F1C6C4A3-C133-47C4-82F1-13D89F1FCC4C}" srcOrd="2" destOrd="0" presId="urn:microsoft.com/office/officeart/2005/8/layout/cycle4"/>
    <dgm:cxn modelId="{83690778-B8ED-43C2-9251-4CD9C2B53844}" type="presParOf" srcId="{C434C728-4022-4A77-BBBC-B837F5D9EF9C}" destId="{7E4721BE-D1EC-493B-BDD9-D4F55A0C420D}" srcOrd="3" destOrd="0" presId="urn:microsoft.com/office/officeart/2005/8/layout/cycle4"/>
    <dgm:cxn modelId="{8737A77E-A809-4FE2-A75D-0FC9CB709B2A}" type="presParOf" srcId="{C434C728-4022-4A77-BBBC-B837F5D9EF9C}" destId="{7540C98A-1333-4A70-B6F7-98EA4F02872C}" srcOrd="4" destOrd="0" presId="urn:microsoft.com/office/officeart/2005/8/layout/cycle4"/>
    <dgm:cxn modelId="{B8FE393E-5C27-4F46-9EA7-887FFB0A8F30}" type="presParOf" srcId="{94DC68B7-B028-4521-AFDD-2E24D3D6ACA9}" destId="{F65E116C-1E0C-41EC-BC1B-A388EA1BE7C8}" srcOrd="2" destOrd="0" presId="urn:microsoft.com/office/officeart/2005/8/layout/cycle4"/>
    <dgm:cxn modelId="{D6E7BEEC-A413-4217-A367-C5DAAC586E79}" type="presParOf" srcId="{94DC68B7-B028-4521-AFDD-2E24D3D6ACA9}" destId="{3BFE3761-357B-42B2-A09D-48C74B2ED075}"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E9ECA-EF8B-4B00-88BF-63A5B48F492A}">
      <dsp:nvSpPr>
        <dsp:cNvPr id="0" name=""/>
        <dsp:cNvSpPr/>
      </dsp:nvSpPr>
      <dsp:spPr>
        <a:xfrm>
          <a:off x="1391122" y="274998"/>
          <a:ext cx="2089024" cy="208902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Ajuste</a:t>
          </a:r>
          <a:endParaRPr lang="fr-FR" sz="1600" kern="1200" dirty="0"/>
        </a:p>
      </dsp:txBody>
      <dsp:txXfrm>
        <a:off x="2002983" y="886859"/>
        <a:ext cx="1477163" cy="1477163"/>
      </dsp:txXfrm>
    </dsp:sp>
    <dsp:sp modelId="{840AC490-8D09-48A1-8AE0-FAF24101A80C}">
      <dsp:nvSpPr>
        <dsp:cNvPr id="0" name=""/>
        <dsp:cNvSpPr/>
      </dsp:nvSpPr>
      <dsp:spPr>
        <a:xfrm rot="5400000">
          <a:off x="3576637" y="274998"/>
          <a:ext cx="2089024" cy="2089024"/>
        </a:xfrm>
        <a:prstGeom prst="pieWedge">
          <a:avLst/>
        </a:prstGeom>
        <a:solidFill>
          <a:schemeClr val="accent5">
            <a:hueOff val="-2392017"/>
            <a:satOff val="3663"/>
            <a:lumOff val="30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Planificación y diseño con partes interesadas</a:t>
          </a:r>
          <a:endParaRPr lang="fr-FR" sz="1600" kern="1200" dirty="0"/>
        </a:p>
      </dsp:txBody>
      <dsp:txXfrm rot="-5400000">
        <a:off x="3576637" y="886859"/>
        <a:ext cx="1477163" cy="1477163"/>
      </dsp:txXfrm>
    </dsp:sp>
    <dsp:sp modelId="{F1C6C4A3-C133-47C4-82F1-13D89F1FCC4C}">
      <dsp:nvSpPr>
        <dsp:cNvPr id="0" name=""/>
        <dsp:cNvSpPr/>
      </dsp:nvSpPr>
      <dsp:spPr>
        <a:xfrm rot="10800000">
          <a:off x="3576637" y="2460513"/>
          <a:ext cx="2089024" cy="2089024"/>
        </a:xfrm>
        <a:prstGeom prst="pieWedge">
          <a:avLst/>
        </a:prstGeom>
        <a:solidFill>
          <a:schemeClr val="accent5">
            <a:hueOff val="-4784035"/>
            <a:satOff val="7327"/>
            <a:lumOff val="61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Monitoreo y presentación de informes</a:t>
          </a:r>
          <a:endParaRPr lang="fr-FR" sz="1600" kern="1200" dirty="0"/>
        </a:p>
      </dsp:txBody>
      <dsp:txXfrm rot="10800000">
        <a:off x="3576637" y="2460513"/>
        <a:ext cx="1477163" cy="1477163"/>
      </dsp:txXfrm>
    </dsp:sp>
    <dsp:sp modelId="{7E4721BE-D1EC-493B-BDD9-D4F55A0C420D}">
      <dsp:nvSpPr>
        <dsp:cNvPr id="0" name=""/>
        <dsp:cNvSpPr/>
      </dsp:nvSpPr>
      <dsp:spPr>
        <a:xfrm rot="16200000">
          <a:off x="1391122" y="2460513"/>
          <a:ext cx="2089024" cy="2089024"/>
        </a:xfrm>
        <a:prstGeom prst="pieWedge">
          <a:avLst/>
        </a:prstGeom>
        <a:solidFill>
          <a:schemeClr val="accent5">
            <a:hueOff val="-7176052"/>
            <a:satOff val="10990"/>
            <a:lumOff val="9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Aprendizaje y toma de decisiones</a:t>
          </a:r>
          <a:endParaRPr lang="fr-FR" sz="1600" kern="1200" dirty="0"/>
        </a:p>
      </dsp:txBody>
      <dsp:txXfrm rot="5400000">
        <a:off x="2002983" y="2460513"/>
        <a:ext cx="1477163" cy="1477163"/>
      </dsp:txXfrm>
    </dsp:sp>
    <dsp:sp modelId="{F65E116C-1E0C-41EC-BC1B-A388EA1BE7C8}">
      <dsp:nvSpPr>
        <dsp:cNvPr id="0" name=""/>
        <dsp:cNvSpPr/>
      </dsp:nvSpPr>
      <dsp:spPr>
        <a:xfrm>
          <a:off x="3167757" y="1978059"/>
          <a:ext cx="721268" cy="627189"/>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E3761-357B-42B2-A09D-48C74B2ED075}">
      <dsp:nvSpPr>
        <dsp:cNvPr id="0" name=""/>
        <dsp:cNvSpPr/>
      </dsp:nvSpPr>
      <dsp:spPr>
        <a:xfrm rot="10800000">
          <a:off x="3167757" y="2219286"/>
          <a:ext cx="721268" cy="627189"/>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E43122-54EC-BB4E-A6C8-161BF986FB19}" type="datetimeFigureOut">
              <a:rPr lang="en-US" smtClean="0"/>
              <a:pPr/>
              <a:t>12/12/2019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6D9EF1-D537-FA4B-BDF0-DB96D65E2B87}" type="slidenum">
              <a:rPr lang="en-US" smtClean="0"/>
              <a:pPr/>
              <a:t>‹N°›</a:t>
            </a:fld>
            <a:endParaRPr lang="en-US"/>
          </a:p>
        </p:txBody>
      </p:sp>
    </p:spTree>
    <p:extLst>
      <p:ext uri="{BB962C8B-B14F-4D97-AF65-F5344CB8AC3E}">
        <p14:creationId xmlns:p14="http://schemas.microsoft.com/office/powerpoint/2010/main" val="117586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3592-F663-4DAD-82B0-B6206D1A948B}" type="datetimeFigureOut">
              <a:rPr lang="fr-FR" smtClean="0"/>
              <a:pPr/>
              <a:t>12/12/2019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t>Este conjunto de diapositivas está destinado a apoyar las actividades de promoción y sensibilización en los países que han</a:t>
            </a:r>
            <a:r>
              <a:rPr lang="es-ES" baseline="0"/>
              <a:t> decidido establecer una Plataforma Nacional de Información sobre Nutrición.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a:t>Los países son libres de incluir diapositivas adicionales o realizar los cambios que deseen en las diapositivas.</a:t>
            </a:r>
          </a:p>
          <a:p>
            <a:endParaRPr lang="en-US" dirty="0"/>
          </a:p>
        </p:txBody>
      </p:sp>
      <p:sp>
        <p:nvSpPr>
          <p:cNvPr id="4" name="Slide Number Placeholder 3"/>
          <p:cNvSpPr>
            <a:spLocks noGrp="1"/>
          </p:cNvSpPr>
          <p:nvPr>
            <p:ph type="sldNum" sz="quarter" idx="10"/>
          </p:nvPr>
        </p:nvSpPr>
        <p:spPr/>
        <p:txBody>
          <a:bodyPr/>
          <a:lstStyle/>
          <a:p>
            <a:fld id="{A4B48DAC-8A2D-4825-850C-34E762FB0A5F}" type="slidenum">
              <a:rPr lang="fr-FR" smtClean="0"/>
              <a:pPr/>
              <a:t>1</a:t>
            </a:fld>
            <a:endParaRPr lang="fr-FR" smtClean="0"/>
          </a:p>
        </p:txBody>
      </p:sp>
    </p:spTree>
    <p:extLst>
      <p:ext uri="{BB962C8B-B14F-4D97-AF65-F5344CB8AC3E}">
        <p14:creationId xmlns:p14="http://schemas.microsoft.com/office/powerpoint/2010/main" val="168937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niveles no funcionan de</a:t>
            </a:r>
            <a:r>
              <a:rPr lang="es-ES" baseline="0" dirty="0"/>
              <a:t> manera independiente, sino que están interconectados y en consonancia con el plan nacional de acción multisectorial.</a:t>
            </a:r>
          </a:p>
          <a:p>
            <a:endParaRPr lang="en-US" baseline="0" dirty="0" smtClean="0"/>
          </a:p>
          <a:p>
            <a:r>
              <a:rPr lang="es-ES" baseline="0" dirty="0"/>
              <a:t>El sistema de coordinación multisectorial sobre nutrición a nivel nacional reúne a los sectores del gobierno, y esto se traduce también en los niveles subnacionales.</a:t>
            </a:r>
          </a:p>
          <a:p>
            <a:endParaRPr lang="en-US" baseline="0" dirty="0" smtClean="0"/>
          </a:p>
          <a:p>
            <a:r>
              <a:rPr lang="es-ES" baseline="0" dirty="0"/>
              <a:t>De modo similar, las otras partes interesadas se coordinan en las redes SUN:  </a:t>
            </a:r>
          </a:p>
          <a:p>
            <a:pPr marL="171450" indent="-171450">
              <a:buFont typeface="Arial"/>
              <a:buChar char="•"/>
            </a:pPr>
            <a:r>
              <a:rPr lang="es-ES" baseline="0" dirty="0"/>
              <a:t>está la red de las Naciones Unidas, </a:t>
            </a:r>
          </a:p>
          <a:p>
            <a:pPr marL="171450" indent="-171450">
              <a:buFont typeface="Arial"/>
              <a:buChar char="•"/>
            </a:pPr>
            <a:r>
              <a:rPr lang="es-ES" baseline="0" dirty="0"/>
              <a:t>la red de las OSC, </a:t>
            </a:r>
          </a:p>
          <a:p>
            <a:pPr marL="171450" indent="-171450">
              <a:buFont typeface="Arial"/>
              <a:buChar char="•"/>
            </a:pPr>
            <a:r>
              <a:rPr lang="es-ES" baseline="0" dirty="0"/>
              <a:t>la red de empresas </a:t>
            </a:r>
          </a:p>
          <a:p>
            <a:pPr marL="171450" indent="-171450">
              <a:buFont typeface="Arial"/>
              <a:buChar char="•"/>
            </a:pPr>
            <a:r>
              <a:rPr lang="es-ES" baseline="0" dirty="0"/>
              <a:t>la red de donantes</a:t>
            </a:r>
          </a:p>
          <a:p>
            <a:pPr marL="0" indent="0">
              <a:buFont typeface="Arial"/>
              <a:buNone/>
            </a:pPr>
            <a:r>
              <a:rPr lang="es-ES" baseline="0" dirty="0"/>
              <a:t>quienes se aúnan en la plataforma SUN nacional, coordinada por el punto focal de SUN.</a:t>
            </a:r>
          </a:p>
          <a:p>
            <a:endParaRPr lang="en-US" baseline="0" dirty="0" smtClean="0"/>
          </a:p>
          <a:p>
            <a:r>
              <a:rPr lang="es-ES" i="1" baseline="0" dirty="0">
                <a:solidFill>
                  <a:srgbClr val="FF0000"/>
                </a:solidFill>
              </a:rPr>
              <a:t>Alternativamente, esta imagen puede ser sustituida por un gráfico que ilustre el sistema de gobernanza o coordinación multisectorial sobre nutrición del país</a:t>
            </a:r>
          </a:p>
        </p:txBody>
      </p:sp>
      <p:sp>
        <p:nvSpPr>
          <p:cNvPr id="4" name="Slide Number Placeholder 3"/>
          <p:cNvSpPr>
            <a:spLocks noGrp="1"/>
          </p:cNvSpPr>
          <p:nvPr>
            <p:ph type="sldNum" sz="quarter" idx="10"/>
          </p:nvPr>
        </p:nvSpPr>
        <p:spPr/>
        <p:txBody>
          <a:bodyPr/>
          <a:lstStyle/>
          <a:p>
            <a:fld id="{102FCAB1-6C37-4328-800A-E930B44BA3A5}" type="slidenum">
              <a:rPr lang="en-US" smtClean="0"/>
              <a:pPr/>
              <a:t>10</a:t>
            </a:fld>
            <a:endParaRPr lang="en-US" smtClean="0"/>
          </a:p>
        </p:txBody>
      </p:sp>
    </p:spTree>
    <p:extLst>
      <p:ext uri="{BB962C8B-B14F-4D97-AF65-F5344CB8AC3E}">
        <p14:creationId xmlns:p14="http://schemas.microsoft.com/office/powerpoint/2010/main" val="7212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menudo, hay un equipo de diseño (a nivel de política) que elabora un enfoque y</a:t>
            </a:r>
            <a:r>
              <a:rPr lang="es-ES" baseline="0" dirty="0"/>
              <a:t> una estrategia; y están los ingenieros, o el equipo técnico, que son quienes implementan la estrategia y el plan. Es indispensable que haya una comunicación abierta y frecuente entre estos dos equipos, a fin de establecer un entendimiento común de la visión y el propósito del plan multisectorial sobre nutrición. Y también que la implementación esté realmente en consonancia con lo establecido en la estrategia y el plan. Al mismo tiempo, los diseñadores (a nivel de política) deben escuchar las experiencias y lecciones aprendidas del equipo técnico a fin de adaptar, en caso necesario, la estrategia y el plan</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11</a:t>
            </a:fld>
            <a:endParaRPr lang="fr-FR" smtClean="0"/>
          </a:p>
        </p:txBody>
      </p:sp>
    </p:spTree>
    <p:extLst>
      <p:ext uri="{BB962C8B-B14F-4D97-AF65-F5344CB8AC3E}">
        <p14:creationId xmlns:p14="http://schemas.microsoft.com/office/powerpoint/2010/main" val="279656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Pero ¿qué hace que el sistema multisectorial</a:t>
            </a:r>
            <a:r>
              <a:rPr lang="es-ES" baseline="0"/>
              <a:t> sobre nutrición funcione? ¿Qué combustible necesita este motor? ¿Qué recursos son necesarios?</a:t>
            </a:r>
          </a:p>
          <a:p>
            <a:endParaRPr lang="en-US" baseline="0" dirty="0" smtClean="0"/>
          </a:p>
          <a:p>
            <a:r>
              <a:rPr lang="es-ES"/>
              <a:t>Los recursos para mantener este sistema multisectorial sobre nutrición en funcionamiento son,</a:t>
            </a:r>
            <a:r>
              <a:rPr lang="es-ES" baseline="0"/>
              <a:t> naturalmente, los recursos humanos y financieros, pero no solamente estos.</a:t>
            </a:r>
          </a:p>
          <a:p>
            <a:r>
              <a:rPr lang="es-ES" baseline="0"/>
              <a:t>Los conocimientos, la experiencia y las competencias, tanto a nivel mundial como local, deben incorporarse en el sistema para que siga siendo eficaz y funcional. Los asociados son necesarios para apoyar el sistema</a:t>
            </a:r>
          </a:p>
          <a:p>
            <a:r>
              <a:rPr lang="es-ES" baseline="0"/>
              <a:t>Hay una necesidad de financiación de las instalaciones, las herramientas y los equipos como, por ejemplo, instalaciones para la capacitación, el fortalecimiento de los sistemas de monitoreo, herramientas de planificación que hagan más eficaz el sistema</a:t>
            </a:r>
          </a:p>
          <a:p>
            <a:endParaRPr lang="en-US" baseline="0" dirty="0" smtClean="0"/>
          </a:p>
          <a:p>
            <a:r>
              <a:rPr lang="es-ES"/>
              <a:t>Un</a:t>
            </a:r>
            <a:r>
              <a:rPr lang="es-ES" baseline="0"/>
              <a:t> sistema sin combustible no funciona. Necesita:</a:t>
            </a:r>
          </a:p>
          <a:p>
            <a:pPr marL="171450" indent="-171450">
              <a:buFont typeface="Arial"/>
              <a:buChar char="•"/>
            </a:pPr>
            <a:r>
              <a:rPr lang="es-ES" baseline="0"/>
              <a:t>un liderazgo fuerte, que en muchos países lo ha desempeñado el Ministerio de Salud, la Oficina del Primer Ministro o incluso la Oficina del Presidente</a:t>
            </a:r>
          </a:p>
          <a:p>
            <a:pPr marL="171450" indent="-171450">
              <a:buFont typeface="Arial"/>
              <a:buChar char="•"/>
            </a:pPr>
            <a:r>
              <a:rPr lang="es-ES" baseline="0"/>
              <a:t>El liderazgo exige compromisos: con las metas y con las formas de trabajo, que se suelen plasmar en las estrategias, las políticas y los planes del país. Pero también en su compromiso con el Movimiento para el fomento de la nutrición (Movimiento SUN)</a:t>
            </a:r>
          </a:p>
          <a:p>
            <a:pPr marL="171450" indent="-171450">
              <a:buFont typeface="Arial"/>
              <a:buChar char="•"/>
            </a:pPr>
            <a:r>
              <a:rPr lang="es-ES" baseline="0"/>
              <a:t>Asimismo, implica gestionar las expectativas: las de todos los sectores involucrados y las de las partes interesadas, puesto que la mejora de los indicadores de nutrición es un proceso lento pero constante</a:t>
            </a:r>
          </a:p>
          <a:p>
            <a:pPr marL="171450" indent="-171450">
              <a:buFont typeface="Arial"/>
              <a:buChar char="•"/>
            </a:pPr>
            <a:r>
              <a:rPr lang="es-ES" baseline="0"/>
              <a:t>También requiere de la solidaridad entre los sectores y el apoyo (técnico y financiero) a la nutrición en cada presupuesto sectorial, en sus respectivos planes de acción</a:t>
            </a:r>
          </a:p>
          <a:p>
            <a:pPr marL="171450" indent="-171450">
              <a:buFont typeface="Arial"/>
              <a:buChar char="•"/>
            </a:pPr>
            <a:r>
              <a:rPr lang="es-ES" baseline="0"/>
              <a:t>Exige incentivos: debe existir un "triunfo" individual para el sector y los asociados implicados. Dichos incentivos pueden venir de dentro, como los incentivos del Ministerio de Planificación e Inversiones, así como del exterior, de los donantes y otros actores</a:t>
            </a:r>
          </a:p>
          <a:p>
            <a:pPr marL="171450" indent="-171450">
              <a:buFont typeface="Arial"/>
              <a:buChar char="•"/>
            </a:pPr>
            <a:r>
              <a:rPr lang="es-ES" baseline="0"/>
              <a:t>La motivación para trabajar juntos; la colaboración entre sectores cambia la forma habitual de trabajar de las personas, y estas deben estar motivadas para hacerlo. Se deben identificar los beneficios rápidos para todos los asociados, a fin de que sirvan de motivación para todos en pos de la colaboración.</a:t>
            </a:r>
          </a:p>
          <a:p>
            <a:pPr marL="171450" indent="-171450">
              <a:buFont typeface="Arial"/>
              <a:buChar char="•"/>
            </a:pPr>
            <a:r>
              <a:rPr lang="es-ES" baseline="0"/>
              <a:t>Es necesario exigir la rendición de cuentas por las promesas y compromisos hechos, y esto requiere haber definido claramente roles y responsabilidades para todos y cada uno, y que el liderazgo tenga un mandato y los medios necesarios para exigir rendiciones de cuentas a  los demás.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12</a:t>
            </a:fld>
            <a:endParaRPr lang="fr-FR" smtClean="0"/>
          </a:p>
        </p:txBody>
      </p:sp>
    </p:spTree>
    <p:extLst>
      <p:ext uri="{BB962C8B-B14F-4D97-AF65-F5344CB8AC3E}">
        <p14:creationId xmlns:p14="http://schemas.microsoft.com/office/powerpoint/2010/main" val="113722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a:t>
            </a:r>
            <a:r>
              <a:rPr lang="es-ES" baseline="0" dirty="0"/>
              <a:t> acuerdo con lo mencionado en la diapositiva anterior acerca de la comunicación entre los legisladores encargados de decidir políticas y los encargados de la implementación técnica, es importante que se tengan en cuenta el mantenimiento y la reparación o, dicho de otro modo, que haya margen para monitorear lo que funciona y lo que no, que se aprendan lecciones, y que estas se traduzcan en decisiones para ajustar la estrategia o el plan a fin de corregir el rumbo.</a:t>
            </a:r>
          </a:p>
          <a:p>
            <a:endParaRPr lang="en-US" baseline="0" dirty="0" smtClean="0"/>
          </a:p>
          <a:p>
            <a:r>
              <a:rPr lang="es-ES" baseline="0" dirty="0"/>
              <a:t>Aquí es especialmente cuando la PNIN desempeña su papel: en el monitoreo y el análisis de los datos disponibles para poder responder preguntas </a:t>
            </a:r>
          </a:p>
          <a:p>
            <a:pPr marL="171450" indent="-171450">
              <a:buFont typeface="Arial"/>
              <a:buChar char="•"/>
            </a:pPr>
            <a:r>
              <a:rPr lang="es-ES" baseline="0" dirty="0"/>
              <a:t>relacionadas con el progreso, </a:t>
            </a:r>
          </a:p>
          <a:p>
            <a:pPr marL="171450" indent="-171450">
              <a:buFont typeface="Arial"/>
              <a:buChar char="•"/>
            </a:pPr>
            <a:r>
              <a:rPr lang="es-ES" baseline="0" dirty="0"/>
              <a:t>relacionadas con la cobertura, </a:t>
            </a:r>
          </a:p>
          <a:p>
            <a:pPr marL="171450" indent="-171450">
              <a:buFont typeface="Arial"/>
              <a:buChar char="•"/>
            </a:pPr>
            <a:r>
              <a:rPr lang="es-ES" baseline="0" dirty="0"/>
              <a:t>relacionadas con la implementación de intervenciones y </a:t>
            </a:r>
          </a:p>
          <a:p>
            <a:pPr marL="171450" indent="-171450">
              <a:buFont typeface="Arial"/>
              <a:buChar char="•"/>
            </a:pPr>
            <a:r>
              <a:rPr lang="es-ES" baseline="0" dirty="0"/>
              <a:t>la asignación de recursos. </a:t>
            </a:r>
          </a:p>
          <a:p>
            <a:pPr marL="0" indent="0">
              <a:buFont typeface="Arial"/>
              <a:buNone/>
            </a:pPr>
            <a:r>
              <a:rPr lang="es-ES" baseline="0" dirty="0"/>
              <a:t>Las respuestas a estas preguntas se traducen a su vez en recomendaciones de ajustes para lograr, por ejemplo, una mejor selección de beneficiarios, una mayor cobertura y un mayor impacto.</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13</a:t>
            </a:fld>
            <a:endParaRPr lang="fr-FR" smtClean="0"/>
          </a:p>
        </p:txBody>
      </p:sp>
    </p:spTree>
    <p:extLst>
      <p:ext uri="{BB962C8B-B14F-4D97-AF65-F5344CB8AC3E}">
        <p14:creationId xmlns:p14="http://schemas.microsoft.com/office/powerpoint/2010/main" val="187423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Así pues, para que el sistema multisectorial sobre nutrición sea funcional y eficaz como un </a:t>
            </a:r>
            <a:r>
              <a:rPr lang="es-ES" dirty="0" smtClean="0"/>
              <a:t>todoterreno, </a:t>
            </a:r>
            <a:r>
              <a:rPr lang="es-ES" dirty="0"/>
              <a:t>necesitamos</a:t>
            </a:r>
            <a:r>
              <a:rPr lang="es-ES" baseline="0" dirty="0"/>
              <a:t> todas estas piezas.</a:t>
            </a:r>
          </a:p>
          <a:p>
            <a:r>
              <a:rPr lang="es-ES" baseline="0" dirty="0"/>
              <a:t>Y me atrevo a decir que la PNIN es una de estas piezas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14</a:t>
            </a:fld>
            <a:endParaRPr lang="fr-FR" smtClean="0"/>
          </a:p>
        </p:txBody>
      </p:sp>
    </p:spTree>
    <p:extLst>
      <p:ext uri="{BB962C8B-B14F-4D97-AF65-F5344CB8AC3E}">
        <p14:creationId xmlns:p14="http://schemas.microsoft.com/office/powerpoint/2010/main" val="2739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tanto, el</a:t>
            </a:r>
            <a:r>
              <a:rPr lang="es-ES" baseline="0" dirty="0"/>
              <a:t> reto es ver claramente el sistema multisectorial sobre nutrición como un todo, como piezas que, juntas, completan el rompecabezas.</a:t>
            </a:r>
            <a:br>
              <a:rPr lang="es-ES" baseline="0" dirty="0"/>
            </a:br>
            <a:r>
              <a:rPr lang="es-ES" baseline="0"/>
              <a:t>Para ello debemos superar la visión fragmentada, y crear un entendimiento común multisectorial sobre la nutrición, una causa común, y un sistema de coordinación común.</a:t>
            </a:r>
          </a:p>
          <a:p>
            <a:r>
              <a:rPr lang="es-ES" baseline="0" dirty="0"/>
              <a:t>Dentro de este sistema, todos y cada uno aportamos nuestra pieza del rompecabezas, con nuestros propios medios y actividades.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15</a:t>
            </a:fld>
            <a:endParaRPr lang="fr-FR" smtClean="0"/>
          </a:p>
        </p:txBody>
      </p:sp>
    </p:spTree>
    <p:extLst>
      <p:ext uri="{BB962C8B-B14F-4D97-AF65-F5344CB8AC3E}">
        <p14:creationId xmlns:p14="http://schemas.microsoft.com/office/powerpoint/2010/main" val="9403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a:t>
            </a:r>
            <a:r>
              <a:rPr lang="es-ES" baseline="0" dirty="0"/>
              <a:t>presentación está destinada a </a:t>
            </a:r>
          </a:p>
          <a:p>
            <a:r>
              <a:rPr lang="es-ES" baseline="0" dirty="0"/>
              <a:t>1) un público que esté trabajando sobre la nutrición, y que sea un importante actor potencial en la creación de un diálogo de políticas basado en datos, mediante el enfoque de la PNIN</a:t>
            </a:r>
          </a:p>
          <a:p>
            <a:r>
              <a:rPr lang="es-ES" baseline="0" dirty="0"/>
              <a:t>2) un público cuyo principal interés no sea la nutrición, pero que se considere que trabaja en sectores relacionados con la nutrición o a favor de la nutrición y que, por lo tanto, también sea parte interesada clave para el enfoque de la PNIN</a:t>
            </a:r>
          </a:p>
          <a:p>
            <a:endParaRPr lang="en-US" baseline="0" dirty="0" smtClean="0"/>
          </a:p>
          <a:p>
            <a:r>
              <a:rPr lang="es-ES" baseline="0" dirty="0"/>
              <a:t>Los temas abordados son los siguientes:</a:t>
            </a:r>
          </a:p>
          <a:p>
            <a:pPr marL="228600" indent="-228600">
              <a:buAutoNum type="arabicParenR"/>
            </a:pPr>
            <a:r>
              <a:rPr lang="es-ES" baseline="0" dirty="0"/>
              <a:t>La presentación destaca la importancia de la nutrición para las personas, las comunidades y las sociedades, a fin de explicar por qué es importante invertir en nutrición</a:t>
            </a:r>
          </a:p>
          <a:p>
            <a:pPr marL="228600" indent="-228600">
              <a:buAutoNum type="arabicParenR"/>
            </a:pPr>
            <a:r>
              <a:rPr lang="es-ES" baseline="0" dirty="0"/>
              <a:t>La presentación explica que debido a la compleja causalidad de la nutrición, es necesario un enfoque multisectorial para resolver los problemas</a:t>
            </a:r>
          </a:p>
          <a:p>
            <a:pPr marL="228600" indent="-228600">
              <a:buAutoNum type="arabicParenR"/>
            </a:pPr>
            <a:r>
              <a:rPr lang="es-ES" baseline="0" dirty="0"/>
              <a:t>La presentación aborda las diferentes contribuciones de los diferentes sectores o ministerios</a:t>
            </a:r>
          </a:p>
          <a:p>
            <a:pPr marL="228600" indent="-228600">
              <a:buAutoNum type="arabicParenR"/>
            </a:pPr>
            <a:r>
              <a:rPr lang="es-ES" baseline="0" dirty="0"/>
              <a:t>Asimismo, explica las razones por las que los datos y las pruebas son importantes para la formulación de políticas</a:t>
            </a:r>
          </a:p>
          <a:p>
            <a:pPr marL="228600" indent="-228600">
              <a:buAutoNum type="arabicParenR"/>
            </a:pPr>
            <a:r>
              <a:rPr lang="es-ES" baseline="0" dirty="0"/>
              <a:t>Y, por último, la presentación establece qué es el enfoque de la PNIN, y de qué forma complementa las estructuras y los enfoques multisectoriales de nutrición existentes </a:t>
            </a:r>
          </a:p>
        </p:txBody>
      </p:sp>
      <p:sp>
        <p:nvSpPr>
          <p:cNvPr id="4" name="Slide Number Placeholder 3"/>
          <p:cNvSpPr>
            <a:spLocks noGrp="1"/>
          </p:cNvSpPr>
          <p:nvPr>
            <p:ph type="sldNum" sz="quarter" idx="10"/>
          </p:nvPr>
        </p:nvSpPr>
        <p:spPr/>
        <p:txBody>
          <a:bodyPr/>
          <a:lstStyle/>
          <a:p>
            <a:fld id="{A4B48DAC-8A2D-4825-850C-34E762FB0A5F}" type="slidenum">
              <a:rPr lang="fr-FR" smtClean="0"/>
              <a:pPr/>
              <a:t>2</a:t>
            </a:fld>
            <a:endParaRPr lang="fr-FR" smtClean="0"/>
          </a:p>
        </p:txBody>
      </p:sp>
    </p:spTree>
    <p:extLst>
      <p:ext uri="{BB962C8B-B14F-4D97-AF65-F5344CB8AC3E}">
        <p14:creationId xmlns:p14="http://schemas.microsoft.com/office/powerpoint/2010/main" val="392511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imagen muestra por qué es importante invertir en nutrición adoptando un enfoque de ciclo de vida. Esto no solo se aplica a la desnutrición, sino también a cuestiones de </a:t>
            </a:r>
            <a:r>
              <a:rPr lang="es-ES" dirty="0" err="1"/>
              <a:t>sobrenutrición</a:t>
            </a:r>
            <a:r>
              <a:rPr lang="es-ES" dirty="0"/>
              <a:t>, que</a:t>
            </a:r>
            <a:r>
              <a:rPr lang="es-ES" baseline="0" dirty="0"/>
              <a:t> también están relacionadas con la pobreza y la falta de acceso a una dieta diversa.</a:t>
            </a:r>
          </a:p>
          <a:p>
            <a:endParaRPr lang="en-US" dirty="0" smtClean="0"/>
          </a:p>
          <a:p>
            <a:r>
              <a:rPr lang="es-ES" dirty="0"/>
              <a:t>El círculo superior comienza con la importancia</a:t>
            </a:r>
            <a:r>
              <a:rPr lang="es-ES" baseline="0" dirty="0"/>
              <a:t> de tener recién nacidos bien nutridos y sanos, quienes, al recibir una nutrición adecuada, desarrollan cuerpos y mentes fuertes. </a:t>
            </a:r>
          </a:p>
          <a:p>
            <a:r>
              <a:rPr lang="es-ES" baseline="0" dirty="0"/>
              <a:t>Estos niños pasan a ser adolescentes que tienen la capacidad de aprender y obtener buenas calificaciones en la escuela. </a:t>
            </a:r>
          </a:p>
          <a:p>
            <a:r>
              <a:rPr lang="es-ES" baseline="0" dirty="0"/>
              <a:t>Con esta educación, estos adolescentes crecerán hasta convertirse en adultos jóvenes, que pueden encontrar trabajo y ganarse la vida dignamente. </a:t>
            </a:r>
          </a:p>
          <a:p>
            <a:r>
              <a:rPr lang="es-ES" baseline="0" dirty="0"/>
              <a:t>Más tarde constituirán familias y contribuirán a la comunidad, siendo capaces de salir de la pobreza. </a:t>
            </a:r>
          </a:p>
          <a:p>
            <a:r>
              <a:rPr lang="es-ES" baseline="0" dirty="0"/>
              <a:t>Sus comunidades saldrán de la pobreza, y serán productivas y estables. </a:t>
            </a:r>
          </a:p>
          <a:p>
            <a:r>
              <a:rPr lang="es-ES" baseline="0" dirty="0"/>
              <a:t>Y todos estos pasos contribuirán a hacer del mundo un lugar más seguro, </a:t>
            </a:r>
            <a:r>
              <a:rPr lang="es-ES" baseline="0" dirty="0" smtClean="0"/>
              <a:t>fuerte </a:t>
            </a:r>
            <a:r>
              <a:rPr lang="es-ES" baseline="0" dirty="0"/>
              <a:t>y resiliente.</a:t>
            </a:r>
          </a:p>
          <a:p>
            <a:endParaRPr lang="en-US" baseline="0" dirty="0" smtClean="0"/>
          </a:p>
          <a:p>
            <a:r>
              <a:rPr lang="es-ES" baseline="0" dirty="0"/>
              <a:t>¡Por eso debemos invertir en mejorar la nutrición de los niños y niñas, las madres, los adolescentes, las familias y las comunidades!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3</a:t>
            </a:fld>
            <a:endParaRPr lang="fr-FR" smtClean="0"/>
          </a:p>
        </p:txBody>
      </p:sp>
    </p:spTree>
    <p:extLst>
      <p:ext uri="{BB962C8B-B14F-4D97-AF65-F5344CB8AC3E}">
        <p14:creationId xmlns:p14="http://schemas.microsoft.com/office/powerpoint/2010/main" val="333605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país puede decidir incluir diapositivas que muestren un</a:t>
            </a:r>
            <a:r>
              <a:rPr lang="es-ES" baseline="0" dirty="0"/>
              <a:t> análisis de la situación de su país con respecto a los diferentes indicadores mencionados en la figura anterior:</a:t>
            </a:r>
          </a:p>
          <a:p>
            <a:endParaRPr lang="en-US" baseline="0" dirty="0" smtClean="0"/>
          </a:p>
          <a:p>
            <a:pPr marL="171450" indent="-171450">
              <a:buFontTx/>
              <a:buChar char="-"/>
            </a:pPr>
            <a:r>
              <a:rPr lang="es-ES" baseline="0" dirty="0"/>
              <a:t>Salud y nutrición de madres y mujeres</a:t>
            </a:r>
          </a:p>
          <a:p>
            <a:pPr marL="171450" indent="-171450">
              <a:buFontTx/>
              <a:buChar char="-"/>
            </a:pPr>
            <a:r>
              <a:rPr lang="es-ES" baseline="0" dirty="0"/>
              <a:t>Salud de recién nacidos</a:t>
            </a:r>
          </a:p>
          <a:p>
            <a:pPr marL="171450" indent="-171450">
              <a:buFontTx/>
              <a:buChar char="-"/>
            </a:pPr>
            <a:r>
              <a:rPr lang="es-ES" baseline="0" dirty="0"/>
              <a:t>Estado nutricional de niños y niñas menores de 5 años</a:t>
            </a:r>
          </a:p>
          <a:p>
            <a:pPr marL="171450" indent="-171450">
              <a:buFontTx/>
              <a:buChar char="-"/>
            </a:pPr>
            <a:r>
              <a:rPr lang="es-ES" baseline="0" dirty="0"/>
              <a:t>Nivel educativo: matriculación escolar de niños y niñas, finalización de escuela secundaria</a:t>
            </a:r>
          </a:p>
          <a:p>
            <a:pPr marL="171450" indent="-171450">
              <a:buFontTx/>
              <a:buChar char="-"/>
            </a:pPr>
            <a:r>
              <a:rPr lang="es-ES" baseline="0" dirty="0"/>
              <a:t>Niveles de empleo y productividad económica</a:t>
            </a:r>
          </a:p>
          <a:p>
            <a:pPr marL="171450" indent="-171450">
              <a:buFontTx/>
              <a:buChar char="-"/>
            </a:pPr>
            <a:r>
              <a:rPr lang="es-ES" baseline="0" dirty="0"/>
              <a:t>% de hogares por debajo del umbral de pobreza</a:t>
            </a:r>
          </a:p>
        </p:txBody>
      </p:sp>
      <p:sp>
        <p:nvSpPr>
          <p:cNvPr id="4" name="Slide Number Placeholder 3"/>
          <p:cNvSpPr>
            <a:spLocks noGrp="1"/>
          </p:cNvSpPr>
          <p:nvPr>
            <p:ph type="sldNum" sz="quarter" idx="10"/>
          </p:nvPr>
        </p:nvSpPr>
        <p:spPr/>
        <p:txBody>
          <a:bodyPr/>
          <a:lstStyle/>
          <a:p>
            <a:fld id="{A4B48DAC-8A2D-4825-850C-34E762FB0A5F}" type="slidenum">
              <a:rPr lang="fr-FR" smtClean="0"/>
              <a:pPr/>
              <a:t>4</a:t>
            </a:fld>
            <a:endParaRPr lang="fr-FR" smtClean="0"/>
          </a:p>
        </p:txBody>
      </p:sp>
    </p:spTree>
    <p:extLst>
      <p:ext uri="{BB962C8B-B14F-4D97-AF65-F5344CB8AC3E}">
        <p14:creationId xmlns:p14="http://schemas.microsoft.com/office/powerpoint/2010/main" val="338320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En caso de que esta presentación se dé ante un público en el que haya personas no relacionadas con la nutrición, procedentes de varios</a:t>
            </a:r>
            <a:r>
              <a:rPr lang="es-ES" i="1" baseline="0" dirty="0"/>
              <a:t> sectores, no solo del sector de la salud:</a:t>
            </a:r>
          </a:p>
          <a:p>
            <a:endParaRPr lang="en-US" i="1" dirty="0" smtClean="0"/>
          </a:p>
          <a:p>
            <a:r>
              <a:rPr lang="es-ES" dirty="0"/>
              <a:t>Algunos de ustedes se preguntarán, ¿qué tiene que ver la nutrición conmigo?</a:t>
            </a:r>
          </a:p>
          <a:p>
            <a:r>
              <a:rPr lang="es-ES" dirty="0"/>
              <a:t>¿Por qué debería su sector, departamento, organización o departamento preocuparse por la nutrición?</a:t>
            </a:r>
          </a:p>
          <a:p>
            <a:endParaRPr lang="en-US" dirty="0" smtClean="0"/>
          </a:p>
          <a:p>
            <a:r>
              <a:rPr lang="es-ES" dirty="0"/>
              <a:t>Entendemos que está claro en el caso del sector de la</a:t>
            </a:r>
            <a:r>
              <a:rPr lang="es-ES" baseline="0" dirty="0"/>
              <a:t> salud... pero ¿por qué los de agua y saneamiento, agricultura y seguridad alimentaria o educación tenemos que participar en la solución de los problemas de nutrición?</a:t>
            </a:r>
          </a:p>
        </p:txBody>
      </p:sp>
      <p:sp>
        <p:nvSpPr>
          <p:cNvPr id="4" name="Slide Number Placeholder 3"/>
          <p:cNvSpPr>
            <a:spLocks noGrp="1"/>
          </p:cNvSpPr>
          <p:nvPr>
            <p:ph type="sldNum" sz="quarter" idx="10"/>
          </p:nvPr>
        </p:nvSpPr>
        <p:spPr/>
        <p:txBody>
          <a:bodyPr/>
          <a:lstStyle/>
          <a:p>
            <a:fld id="{A4B48DAC-8A2D-4825-850C-34E762FB0A5F}" type="slidenum">
              <a:rPr lang="fr-FR" smtClean="0"/>
              <a:pPr/>
              <a:t>5</a:t>
            </a:fld>
            <a:endParaRPr lang="fr-FR" smtClean="0"/>
          </a:p>
        </p:txBody>
      </p:sp>
    </p:spTree>
    <p:extLst>
      <p:ext uri="{BB962C8B-B14F-4D97-AF65-F5344CB8AC3E}">
        <p14:creationId xmlns:p14="http://schemas.microsoft.com/office/powerpoint/2010/main" val="221894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 si recuerdan la imagen anterior, sobre</a:t>
            </a:r>
            <a:r>
              <a:rPr lang="es-ES" baseline="0" dirty="0"/>
              <a:t> por qué necesitamos invertir en nutrición, vimos que la nutrición influye en el rendimiento escolar, la productividad, las oportunidades de empleo, la pobreza.</a:t>
            </a:r>
          </a:p>
          <a:p>
            <a:endParaRPr lang="en-US" baseline="0" dirty="0" smtClean="0"/>
          </a:p>
          <a:p>
            <a:r>
              <a:rPr lang="es-ES" baseline="0" dirty="0"/>
              <a:t>Pero no se trata únicamente de las consecuencias de la malnutrición, sino también de las causas de la malnutrición que tienen sus raíces en los distintos sectores:</a:t>
            </a:r>
          </a:p>
          <a:p>
            <a:r>
              <a:rPr lang="es-ES" baseline="0" dirty="0"/>
              <a:t>Agricultura: los cultivos que producimos influyen no solo en nuestra seguridad alimentaria sino también en la seguridad nutricional. No se trata solo de la cantidad sino de la calidad nutricional de la producción agrícola.</a:t>
            </a:r>
          </a:p>
          <a:p>
            <a:r>
              <a:rPr lang="es-ES" baseline="0" dirty="0"/>
              <a:t>Empoderamiento de las mujeres: tanto las mujeres como las madres, cuando saben tomar decisiones sobre la salud de los hijos, el cuidado y la comida que les dan, son más proclives a tomar decisiones positivas para la salud y el bienestar de los hijos. Estas mujeres y madres invertirán en cantidades suficientes de alimentos para sus hijos y, si se les da la oportunidad, querrán amamantar a sus bebés.</a:t>
            </a:r>
          </a:p>
          <a:p>
            <a:r>
              <a:rPr lang="es-ES" baseline="0" dirty="0"/>
              <a:t>Educación: los adolescentes y adultos jóvenes con formación se convierten en padres jóvenes. Los padres con formación pueden tomar mejores decisiones para la salud, el cuidado y la alimentación que reciben sus hijos.</a:t>
            </a:r>
          </a:p>
          <a:p>
            <a:endParaRPr lang="en-US" baseline="0" dirty="0" smtClean="0"/>
          </a:p>
          <a:p>
            <a:r>
              <a:rPr lang="es-ES" baseline="0" dirty="0"/>
              <a:t>Pero no solo son estos sectores o ministerios gubernamentales, existen también los actores no gubernamentales que desempeñan un papel importante: el sector empresarial...</a:t>
            </a:r>
          </a:p>
        </p:txBody>
      </p:sp>
      <p:sp>
        <p:nvSpPr>
          <p:cNvPr id="4" name="Slide Number Placeholder 3"/>
          <p:cNvSpPr>
            <a:spLocks noGrp="1"/>
          </p:cNvSpPr>
          <p:nvPr>
            <p:ph type="sldNum" sz="quarter" idx="10"/>
          </p:nvPr>
        </p:nvSpPr>
        <p:spPr/>
        <p:txBody>
          <a:bodyPr/>
          <a:lstStyle/>
          <a:p>
            <a:fld id="{A4B48DAC-8A2D-4825-850C-34E762FB0A5F}" type="slidenum">
              <a:rPr lang="fr-FR" smtClean="0"/>
              <a:pPr/>
              <a:t>6</a:t>
            </a:fld>
            <a:endParaRPr lang="fr-FR" smtClean="0"/>
          </a:p>
        </p:txBody>
      </p:sp>
    </p:spTree>
    <p:extLst>
      <p:ext uri="{BB962C8B-B14F-4D97-AF65-F5344CB8AC3E}">
        <p14:creationId xmlns:p14="http://schemas.microsoft.com/office/powerpoint/2010/main" val="423138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Mejorar la</a:t>
            </a:r>
            <a:r>
              <a:rPr lang="es-ES" baseline="0" dirty="0"/>
              <a:t> nutrición exige la participación de múltiples actores y múltiples sectores.</a:t>
            </a:r>
          </a:p>
          <a:p>
            <a:r>
              <a:rPr lang="es-ES" baseline="0" dirty="0"/>
              <a:t>Dicho enfoque multisectorial requiere un sistema funcional y eficaz, que en muchos países se ha establecido en los últimos años.</a:t>
            </a:r>
          </a:p>
          <a:p>
            <a:endParaRPr lang="en-US" baseline="0" dirty="0" smtClean="0"/>
          </a:p>
          <a:p>
            <a:r>
              <a:rPr lang="es-ES" baseline="0" dirty="0"/>
              <a:t>En muchos sentidos, este sistema puede ser comparado con un </a:t>
            </a:r>
            <a:r>
              <a:rPr lang="es-ES" sz="1200" dirty="0" smtClean="0">
                <a:solidFill>
                  <a:schemeClr val="accent1"/>
                </a:solidFill>
              </a:rPr>
              <a:t>todoterreno</a:t>
            </a:r>
            <a:r>
              <a:rPr lang="es-ES" baseline="0" dirty="0" smtClean="0"/>
              <a:t>.</a:t>
            </a:r>
            <a:endParaRPr lang="es-ES" baseline="0" dirty="0"/>
          </a:p>
          <a:p>
            <a:r>
              <a:rPr lang="es-ES" baseline="0" dirty="0"/>
              <a:t>Un sistema multisectorial sobre nutrición necesita</a:t>
            </a:r>
          </a:p>
          <a:p>
            <a:pPr marL="228600" indent="-228600">
              <a:buAutoNum type="arabicPeriod"/>
            </a:pPr>
            <a:r>
              <a:rPr lang="es-ES" baseline="0" dirty="0"/>
              <a:t>Un propósito claro</a:t>
            </a:r>
          </a:p>
          <a:p>
            <a:pPr marL="228600" indent="-228600">
              <a:buAutoNum type="arabicPeriod"/>
            </a:pPr>
            <a:r>
              <a:rPr lang="es-ES" baseline="0" dirty="0"/>
              <a:t>Varios componentes</a:t>
            </a:r>
          </a:p>
          <a:p>
            <a:pPr marL="228600" indent="-228600">
              <a:buAutoNum type="arabicPeriod"/>
            </a:pPr>
            <a:r>
              <a:rPr lang="es-ES" baseline="0" dirty="0"/>
              <a:t>Que estén conectados y armonizados</a:t>
            </a:r>
          </a:p>
          <a:p>
            <a:pPr marL="228600" indent="-228600">
              <a:buAutoNum type="arabicPeriod"/>
            </a:pPr>
            <a:r>
              <a:rPr lang="es-ES" baseline="0" dirty="0"/>
              <a:t>Necesita ser impulsado por una serie de competencias de liderazgo, complementadas por competencias más sociales</a:t>
            </a:r>
          </a:p>
          <a:p>
            <a:pPr marL="228600" indent="-228600">
              <a:buAutoNum type="arabicPeriod"/>
            </a:pPr>
            <a:r>
              <a:rPr lang="es-ES" baseline="0" dirty="0"/>
              <a:t>Necesita tanto a las personas que diseñan el sistema como a los técnicos que lo implementan</a:t>
            </a:r>
          </a:p>
          <a:p>
            <a:pPr marL="228600" indent="-228600">
              <a:buAutoNum type="arabicPeriod"/>
            </a:pPr>
            <a:r>
              <a:rPr lang="es-ES" baseline="0" dirty="0"/>
              <a:t>Dicho sistema no puede seguir trabajando por sí mismo, sino que, en ocasiones, requiere mantenimiento y reparaciones</a:t>
            </a:r>
          </a:p>
          <a:p>
            <a:pPr marL="228600" indent="-228600">
              <a:buAutoNum type="arabicPeriod"/>
            </a:pPr>
            <a:r>
              <a:rPr lang="es-ES" baseline="0" dirty="0"/>
              <a:t>Y para todo ello necesita recursos, tanto humanos como financieros y técnicos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7</a:t>
            </a:fld>
            <a:endParaRPr lang="fr-FR" smtClean="0"/>
          </a:p>
        </p:txBody>
      </p:sp>
    </p:spTree>
    <p:extLst>
      <p:ext uri="{BB962C8B-B14F-4D97-AF65-F5344CB8AC3E}">
        <p14:creationId xmlns:p14="http://schemas.microsoft.com/office/powerpoint/2010/main" val="408532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 dirty="0" smtClean="0"/>
              <a:t>El propósito de un todoterreno es transportarle de A </a:t>
            </a:r>
            <a:r>
              <a:rPr lang="es-ES" dirty="0" err="1" smtClean="0"/>
              <a:t>a</a:t>
            </a:r>
            <a:r>
              <a:rPr lang="es-ES" dirty="0" smtClean="0"/>
              <a:t> B por una carretera con baches</a:t>
            </a:r>
            <a:r>
              <a:rPr lang="es-ES" baseline="0" dirty="0" smtClean="0"/>
              <a:t>, que puede estar llena de obstáculos.</a:t>
            </a:r>
          </a:p>
          <a:p>
            <a:r>
              <a:rPr lang="es-ES" baseline="0" dirty="0" smtClean="0"/>
              <a:t>El objetivo de </a:t>
            </a:r>
            <a:r>
              <a:rPr lang="es-ES" dirty="0" smtClean="0"/>
              <a:t>un enfoque multisectorial</a:t>
            </a:r>
            <a:r>
              <a:rPr lang="es-ES" baseline="0" dirty="0" smtClean="0"/>
              <a:t> de la nutrición es llevar a un país de una situación de malnutrición a una situación de nutrición mejorada, al tiempo que se superan múltiples obstáculos y dificultades.</a:t>
            </a:r>
          </a:p>
          <a:p>
            <a:endParaRPr lang="en-US" baseline="0" dirty="0" smtClean="0"/>
          </a:p>
          <a:p>
            <a:r>
              <a:rPr lang="es-ES" baseline="0" dirty="0" smtClean="0"/>
              <a:t>La causalidad compleja y las consecuencias de la nutrición, tal y como se presentan aquí en el marco causal publicado en </a:t>
            </a:r>
            <a:r>
              <a:rPr lang="es-ES" baseline="0" dirty="0" err="1" smtClean="0"/>
              <a:t>The</a:t>
            </a:r>
            <a:r>
              <a:rPr lang="es-ES" baseline="0" dirty="0" smtClean="0"/>
              <a:t> </a:t>
            </a:r>
            <a:r>
              <a:rPr lang="es-ES" baseline="0" dirty="0" err="1" smtClean="0"/>
              <a:t>Lancet</a:t>
            </a:r>
            <a:r>
              <a:rPr lang="es-ES" baseline="0" dirty="0" smtClean="0"/>
              <a:t> </a:t>
            </a:r>
            <a:r>
              <a:rPr lang="es-ES" baseline="0" dirty="0" err="1" smtClean="0"/>
              <a:t>Nutrition</a:t>
            </a:r>
            <a:r>
              <a:rPr lang="es-ES" baseline="0" dirty="0" smtClean="0"/>
              <a:t> Series de 2013, requieren soluciones complejas.</a:t>
            </a:r>
          </a:p>
          <a:p>
            <a:r>
              <a:rPr lang="es-ES" baseline="0" dirty="0" smtClean="0"/>
              <a:t>Se necesita la participación de múltiples sectores que inviertan en intervenciones específicas (a la izquierda, en color azul) y en favor de la nutrición (a la derecha, en color verde).</a:t>
            </a:r>
          </a:p>
          <a:p>
            <a:endParaRPr lang="en-US" baseline="0" dirty="0" smtClean="0"/>
          </a:p>
          <a:p>
            <a:r>
              <a:rPr lang="es-ES" baseline="0" dirty="0" smtClean="0"/>
              <a:t>Ejemplos de intervenciones específicas de nutrición son los suplementos de micronutrientes, el enriquecimiento de alimentos, la promoción de la lactancia materna y el tratamiento de la desnutrición aguda grave</a:t>
            </a:r>
          </a:p>
          <a:p>
            <a:r>
              <a:rPr lang="es-ES" baseline="0" dirty="0" smtClean="0"/>
              <a:t>Ejemplos de intervenciones en favor de la nutrición son, por ejemplo, redes de seguridad social (programas de alimentos o de transferencia de efectivo), actividades destinadas al empoderamiento de las mujeres o inversiones en la mejora del agua y el saneamiento.</a:t>
            </a:r>
          </a:p>
          <a:p>
            <a:endParaRPr lang="en-US" baseline="0" dirty="0" smtClean="0"/>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79551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a:t>
            </a:r>
            <a:r>
              <a:rPr lang="es-ES" baseline="0" dirty="0"/>
              <a:t> sistema multisectorial sobre nutrición tiene muchos (múltiples) componentes.</a:t>
            </a:r>
          </a:p>
          <a:p>
            <a:r>
              <a:rPr lang="es-ES" baseline="0" dirty="0"/>
              <a:t>Involucra a varios sectores, de ahí que se denomine multisectorial</a:t>
            </a:r>
          </a:p>
          <a:p>
            <a:r>
              <a:rPr lang="es-ES" baseline="0" dirty="0"/>
              <a:t>Involucra a varios niveles: no solo el nivel nacional, sino también cómo las decisiones a nivel nacional tienen un impacto en la selección de beneficiarios y la implementación a nivel subnacional, ya sea región, distrito, etc.</a:t>
            </a:r>
          </a:p>
          <a:p>
            <a:r>
              <a:rPr lang="es-ES" baseline="0" dirty="0"/>
              <a:t>Por último, involucra a varias partes interesadas, de las cuales el gobierno es la más importante; este recibe el apoyo de donantes, entidades de las Naciones Unidas como el UNICEF, ONG, universidades e incluso empresas (como, por ejemplo, para el enriquecimiento de alimentos)</a:t>
            </a:r>
          </a:p>
        </p:txBody>
      </p:sp>
      <p:sp>
        <p:nvSpPr>
          <p:cNvPr id="4" name="Slide Number Placeholder 3"/>
          <p:cNvSpPr>
            <a:spLocks noGrp="1"/>
          </p:cNvSpPr>
          <p:nvPr>
            <p:ph type="sldNum" sz="quarter" idx="10"/>
          </p:nvPr>
        </p:nvSpPr>
        <p:spPr/>
        <p:txBody>
          <a:bodyPr/>
          <a:lstStyle/>
          <a:p>
            <a:fld id="{A4B48DAC-8A2D-4825-850C-34E762FB0A5F}" type="slidenum">
              <a:rPr lang="fr-FR" smtClean="0"/>
              <a:pPr/>
              <a:t>9</a:t>
            </a:fld>
            <a:endParaRPr lang="fr-FR" smtClean="0"/>
          </a:p>
        </p:txBody>
      </p:sp>
    </p:spTree>
    <p:extLst>
      <p:ext uri="{BB962C8B-B14F-4D97-AF65-F5344CB8AC3E}">
        <p14:creationId xmlns:p14="http://schemas.microsoft.com/office/powerpoint/2010/main" val="1232037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smtClean="0"/>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smtClean="0"/>
              <a:t>Presenter, authors</a:t>
            </a:r>
            <a:endParaRPr lang="fr-FR" dirty="0" smtClean="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smtClean="0"/>
              <a:t>Date, Place</a:t>
            </a:r>
          </a:p>
        </p:txBody>
      </p:sp>
    </p:spTree>
    <p:extLst>
      <p:ext uri="{BB962C8B-B14F-4D97-AF65-F5344CB8AC3E}">
        <p14:creationId xmlns:p14="http://schemas.microsoft.com/office/powerpoint/2010/main" val="905762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smtClean="0"/>
              <a:t>Title</a:t>
            </a:r>
            <a:endParaRPr lang="fr-F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smtClean="0"/>
              <a:t>Text</a:t>
            </a:r>
            <a:endParaRPr lang="fr-FR" dirty="0" smtClean="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smtClean="0"/>
              <a:t>Title of the presentation</a:t>
            </a:r>
            <a:endParaRPr lang="fr-F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smtClean="0"/>
              <a:t>Text</a:t>
            </a:r>
            <a:endParaRPr lang="fr-FR" dirty="0" smtClean="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Date</a:t>
            </a:r>
            <a:endParaRPr lang="fr-F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39584675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D94938-06FF-441C-B036-C8667369BAFA}" type="datetimeFigureOut">
              <a:rPr lang="en-GB" smtClean="0">
                <a:solidFill>
                  <a:srgbClr val="FFFFFF"/>
                </a:solidFill>
              </a:rPr>
              <a:pPr/>
              <a:t>12/12/2019</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9EA7863D-8A70-4840-AE4E-DAF4CEE77D86}" type="slidenum">
              <a:rPr lang="en-GB" smtClean="0">
                <a:solidFill>
                  <a:srgbClr val="FFFFFF"/>
                </a:solidFill>
              </a:rPr>
              <a:pPr/>
              <a:t>‹N°›</a:t>
            </a:fld>
            <a:endParaRPr lang="en-GB">
              <a:solidFill>
                <a:srgbClr val="FFFFFF"/>
              </a:solidFill>
            </a:endParaRPr>
          </a:p>
        </p:txBody>
      </p:sp>
    </p:spTree>
    <p:extLst>
      <p:ext uri="{BB962C8B-B14F-4D97-AF65-F5344CB8AC3E}">
        <p14:creationId xmlns:p14="http://schemas.microsoft.com/office/powerpoint/2010/main" val="39286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smtClean="0"/>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smtClean="0"/>
              <a:t>Title</a:t>
            </a:r>
            <a:endParaRPr lang="fr-F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1052259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smtClean="0"/>
              <a:t>Title</a:t>
            </a:r>
            <a:endParaRPr lang="fr-FR"/>
          </a:p>
        </p:txBody>
      </p:sp>
      <p:sp>
        <p:nvSpPr>
          <p:cNvPr id="3" name="Espace réservé du contenu 2"/>
          <p:cNvSpPr>
            <a:spLocks noGrp="1"/>
          </p:cNvSpPr>
          <p:nvPr>
            <p:ph idx="1" hasCustomPrompt="1"/>
          </p:nvPr>
        </p:nvSpPr>
        <p:spPr/>
        <p:txBody>
          <a:bodyPr/>
          <a:lstStyle>
            <a:lvl1pPr>
              <a:defRPr/>
            </a:lvl1pPr>
          </a:lstStyle>
          <a:p>
            <a:pPr lvl="0"/>
            <a:r>
              <a:rPr lang="fr-FR" smtClean="0"/>
              <a:t>Text</a:t>
            </a: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1052259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smtClean="0"/>
              <a:t>Title</a:t>
            </a:r>
            <a:endParaRPr lang="fr-F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smtClean="0"/>
              <a:t>Text</a:t>
            </a:r>
            <a:endParaRPr lang="fr-FR" dirty="0" smtClean="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smtClean="0"/>
              <a:t>Title of the presentation</a:t>
            </a:r>
            <a:endParaRPr lang="fr-F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smtClean="0"/>
              <a:t>Text</a:t>
            </a:r>
            <a:endParaRPr lang="fr-FR" dirty="0" smtClean="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Date</a:t>
            </a:r>
            <a:endParaRPr lang="fr-F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1052259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C48212-DF94-4FEE-9A76-883E8480A1C1}"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4DBA8-5984-42B3-A0DF-3FA147C1C196}" type="slidenum">
              <a:rPr lang="en-US" smtClean="0"/>
              <a:pPr/>
              <a:t>‹N°›</a:t>
            </a:fld>
            <a:endParaRPr lang="en-US"/>
          </a:p>
        </p:txBody>
      </p:sp>
    </p:spTree>
    <p:extLst>
      <p:ext uri="{BB962C8B-B14F-4D97-AF65-F5344CB8AC3E}">
        <p14:creationId xmlns:p14="http://schemas.microsoft.com/office/powerpoint/2010/main" val="349488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51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smtClean="0"/>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smtClean="0"/>
              <a:t>Title of the presentation</a:t>
            </a:r>
            <a:endParaRPr lang="fr-F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smtClean="0"/>
              <a:t>Title</a:t>
            </a:r>
            <a:endParaRPr lang="fr-F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Date</a:t>
            </a:r>
            <a:endParaRPr lang="fr-FR"/>
          </a:p>
        </p:txBody>
      </p:sp>
      <p:sp>
        <p:nvSpPr>
          <p:cNvPr id="15"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2417025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smtClean="0"/>
              <a:t>Title</a:t>
            </a:r>
            <a:endParaRPr lang="fr-FR"/>
          </a:p>
        </p:txBody>
      </p:sp>
      <p:sp>
        <p:nvSpPr>
          <p:cNvPr id="3" name="Espace réservé du contenu 2"/>
          <p:cNvSpPr>
            <a:spLocks noGrp="1"/>
          </p:cNvSpPr>
          <p:nvPr>
            <p:ph idx="1" hasCustomPrompt="1"/>
          </p:nvPr>
        </p:nvSpPr>
        <p:spPr/>
        <p:txBody>
          <a:bodyPr/>
          <a:lstStyle>
            <a:lvl1pPr>
              <a:defRPr/>
            </a:lvl1pPr>
          </a:lstStyle>
          <a:p>
            <a:pPr lvl="0"/>
            <a:r>
              <a:rPr lang="fr-FR" smtClean="0"/>
              <a:t>Text</a:t>
            </a:r>
            <a:endParaRPr lang="fr-FR" dirty="0" smtClean="0"/>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smtClean="0"/>
              <a:t>Title of the presentation</a:t>
            </a:r>
            <a:endParaRPr lang="fr-FR"/>
          </a:p>
        </p:txBody>
      </p:sp>
      <p:sp>
        <p:nvSpPr>
          <p:cNvPr id="8"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Date</a:t>
            </a:r>
            <a:endParaRPr lang="fr-FR"/>
          </a:p>
        </p:txBody>
      </p:sp>
      <p:sp>
        <p:nvSpPr>
          <p:cNvPr id="9"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smtClean="0"/>
              <a:t>Event, place</a:t>
            </a:r>
            <a:endParaRPr lang="fr-FR"/>
          </a:p>
        </p:txBody>
      </p:sp>
    </p:spTree>
    <p:extLst>
      <p:ext uri="{BB962C8B-B14F-4D97-AF65-F5344CB8AC3E}">
        <p14:creationId xmlns:p14="http://schemas.microsoft.com/office/powerpoint/2010/main" val="3861660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smtClean="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smtClean="0"/>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smtClean="0"/>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62" r:id="rId5"/>
  </p:sldLayoutIdLst>
  <p:timing>
    <p:tnLst>
      <p:par>
        <p:cTn id="1" dur="indefinite" restart="never" nodeType="tmRoot"/>
      </p:par>
    </p:tnLst>
  </p:timing>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900">
                <a:solidFill>
                  <a:schemeClr val="bg1"/>
                </a:solidFill>
              </a:defRPr>
            </a:lvl1pPr>
          </a:lstStyle>
          <a:p>
            <a:r>
              <a:rPr lang="fr-FR" smtClean="0">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900">
                <a:solidFill>
                  <a:schemeClr val="bg1"/>
                </a:solidFill>
              </a:defRPr>
            </a:lvl1pPr>
          </a:lstStyle>
          <a:p>
            <a:r>
              <a:rPr lang="fr-FR" smtClean="0">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9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27515587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2852936"/>
            <a:ext cx="3888432" cy="1656184"/>
          </a:xfrm>
        </p:spPr>
        <p:txBody>
          <a:bodyPr>
            <a:noAutofit/>
          </a:bodyPr>
          <a:lstStyle/>
          <a:p>
            <a:r>
              <a:rPr lang="es-ES"/>
              <a:t>¿Por qué invertir en nutrición y en un enfoque multisectorial?</a:t>
            </a:r>
          </a:p>
        </p:txBody>
      </p:sp>
      <p:sp>
        <p:nvSpPr>
          <p:cNvPr id="3" name="Espace réservé du contenu 2"/>
          <p:cNvSpPr>
            <a:spLocks noGrp="1"/>
          </p:cNvSpPr>
          <p:nvPr>
            <p:ph idx="1"/>
          </p:nvPr>
        </p:nvSpPr>
        <p:spPr/>
        <p:txBody>
          <a:bodyPr/>
          <a:lstStyle/>
          <a:p>
            <a:r>
              <a:rPr lang="es-ES"/>
              <a:t>Autor</a:t>
            </a:r>
          </a:p>
        </p:txBody>
      </p:sp>
      <p:sp>
        <p:nvSpPr>
          <p:cNvPr id="4" name="Espace réservé du contenu 3"/>
          <p:cNvSpPr>
            <a:spLocks noGrp="1"/>
          </p:cNvSpPr>
          <p:nvPr>
            <p:ph sz="quarter" idx="10"/>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p:cNvSpPr>
          <p:nvPr/>
        </p:nvSpPr>
        <p:spPr>
          <a:xfrm>
            <a:off x="683568" y="231304"/>
            <a:ext cx="82296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a:solidFill>
                  <a:srgbClr val="0081AE"/>
                </a:solidFill>
              </a:rPr>
              <a:t>3. </a:t>
            </a:r>
            <a:r>
              <a:rPr lang="es-ES" sz="3200" b="1" u="sng">
                <a:solidFill>
                  <a:srgbClr val="0081AE"/>
                </a:solidFill>
              </a:rPr>
              <a:t>Coordinación y armonización</a:t>
            </a:r>
          </a:p>
        </p:txBody>
      </p:sp>
      <p:grpSp>
        <p:nvGrpSpPr>
          <p:cNvPr id="10" name="Group 9"/>
          <p:cNvGrpSpPr/>
          <p:nvPr/>
        </p:nvGrpSpPr>
        <p:grpSpPr>
          <a:xfrm>
            <a:off x="971600" y="1052736"/>
            <a:ext cx="3744416" cy="5112568"/>
            <a:chOff x="2648123" y="340436"/>
            <a:chExt cx="5597972" cy="6596670"/>
          </a:xfrm>
        </p:grpSpPr>
        <p:sp>
          <p:nvSpPr>
            <p:cNvPr id="4" name="TextBox 3"/>
            <p:cNvSpPr txBox="1"/>
            <p:nvPr/>
          </p:nvSpPr>
          <p:spPr>
            <a:xfrm>
              <a:off x="2648123" y="340436"/>
              <a:ext cx="1052214" cy="463087"/>
            </a:xfrm>
            <a:prstGeom prst="rect">
              <a:avLst/>
            </a:prstGeom>
            <a:noFill/>
            <a:ln>
              <a:noFill/>
            </a:ln>
          </p:spPr>
          <p:txBody>
            <a:bodyPr wrap="none" rtlCol="0">
              <a:spAutoFit/>
            </a:bodyPr>
            <a:lstStyle/>
            <a:p>
              <a:r>
                <a:rPr lang="es-ES" sz="2000">
                  <a:solidFill>
                    <a:schemeClr val="accent1">
                      <a:lumMod val="75000"/>
                    </a:schemeClr>
                  </a:solidFill>
                </a:rPr>
                <a:t>Salud</a:t>
              </a:r>
            </a:p>
          </p:txBody>
        </p:sp>
        <p:sp>
          <p:nvSpPr>
            <p:cNvPr id="5" name="TextBox 4"/>
            <p:cNvSpPr txBox="1"/>
            <p:nvPr/>
          </p:nvSpPr>
          <p:spPr>
            <a:xfrm>
              <a:off x="3875732" y="340436"/>
              <a:ext cx="710150" cy="463087"/>
            </a:xfrm>
            <a:prstGeom prst="rect">
              <a:avLst/>
            </a:prstGeom>
            <a:noFill/>
            <a:ln>
              <a:noFill/>
            </a:ln>
          </p:spPr>
          <p:txBody>
            <a:bodyPr wrap="none" rtlCol="0">
              <a:spAutoFit/>
            </a:bodyPr>
            <a:lstStyle/>
            <a:p>
              <a:r>
                <a:rPr lang="es-ES" sz="2000" dirty="0" err="1">
                  <a:solidFill>
                    <a:schemeClr val="accent1">
                      <a:lumMod val="75000"/>
                    </a:schemeClr>
                  </a:solidFill>
                </a:rPr>
                <a:t>Agric</a:t>
              </a:r>
              <a:r>
                <a:rPr lang="es-ES" sz="2000" dirty="0">
                  <a:solidFill>
                    <a:schemeClr val="accent1">
                      <a:lumMod val="75000"/>
                    </a:schemeClr>
                  </a:solidFill>
                </a:rPr>
                <a:t>.</a:t>
              </a:r>
            </a:p>
          </p:txBody>
        </p:sp>
        <p:sp>
          <p:nvSpPr>
            <p:cNvPr id="6" name="TextBox 5"/>
            <p:cNvSpPr txBox="1"/>
            <p:nvPr/>
          </p:nvSpPr>
          <p:spPr>
            <a:xfrm>
              <a:off x="5179332" y="340436"/>
              <a:ext cx="815474" cy="463087"/>
            </a:xfrm>
            <a:prstGeom prst="rect">
              <a:avLst/>
            </a:prstGeom>
            <a:noFill/>
            <a:ln>
              <a:noFill/>
            </a:ln>
          </p:spPr>
          <p:txBody>
            <a:bodyPr wrap="none" rtlCol="0">
              <a:spAutoFit/>
            </a:bodyPr>
            <a:lstStyle/>
            <a:p>
              <a:r>
                <a:rPr lang="es-ES" sz="2000">
                  <a:solidFill>
                    <a:schemeClr val="accent1">
                      <a:lumMod val="75000"/>
                    </a:schemeClr>
                  </a:solidFill>
                </a:rPr>
                <a:t>Educ.</a:t>
              </a:r>
            </a:p>
          </p:txBody>
        </p:sp>
        <p:sp>
          <p:nvSpPr>
            <p:cNvPr id="7" name="TextBox 6"/>
            <p:cNvSpPr txBox="1"/>
            <p:nvPr/>
          </p:nvSpPr>
          <p:spPr>
            <a:xfrm>
              <a:off x="6200682" y="340436"/>
              <a:ext cx="1136891" cy="463087"/>
            </a:xfrm>
            <a:prstGeom prst="rect">
              <a:avLst/>
            </a:prstGeom>
            <a:noFill/>
            <a:ln>
              <a:noFill/>
            </a:ln>
          </p:spPr>
          <p:txBody>
            <a:bodyPr wrap="none" rtlCol="0">
              <a:spAutoFit/>
            </a:bodyPr>
            <a:lstStyle/>
            <a:p>
              <a:r>
                <a:rPr lang="es-ES" sz="2000">
                  <a:solidFill>
                    <a:schemeClr val="accent1">
                      <a:lumMod val="75000"/>
                    </a:schemeClr>
                  </a:solidFill>
                </a:rPr>
                <a:t>Género</a:t>
              </a:r>
            </a:p>
          </p:txBody>
        </p:sp>
        <p:sp>
          <p:nvSpPr>
            <p:cNvPr id="8" name="TextBox 7"/>
            <p:cNvSpPr txBox="1"/>
            <p:nvPr/>
          </p:nvSpPr>
          <p:spPr>
            <a:xfrm>
              <a:off x="7729720" y="340436"/>
              <a:ext cx="516375" cy="369332"/>
            </a:xfrm>
            <a:prstGeom prst="rect">
              <a:avLst/>
            </a:prstGeom>
            <a:noFill/>
            <a:ln>
              <a:noFill/>
            </a:ln>
          </p:spPr>
          <p:txBody>
            <a:bodyPr wrap="none" rtlCol="0">
              <a:spAutoFit/>
            </a:bodyPr>
            <a:lstStyle/>
            <a:p>
              <a:r>
                <a:rPr lang="es-ES">
                  <a:solidFill>
                    <a:schemeClr val="accent1">
                      <a:lumMod val="75000"/>
                    </a:schemeClr>
                  </a:solidFill>
                </a:rPr>
                <a:t>etc.</a:t>
              </a:r>
            </a:p>
          </p:txBody>
        </p:sp>
        <p:pic>
          <p:nvPicPr>
            <p:cNvPr id="1026"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062" y="914400"/>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31"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855" y="959164"/>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32"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754" y="959164"/>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33"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769" y="959164"/>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sp>
          <p:nvSpPr>
            <p:cNvPr id="51" name="Oval 50"/>
            <p:cNvSpPr/>
            <p:nvPr/>
          </p:nvSpPr>
          <p:spPr>
            <a:xfrm>
              <a:off x="5150265" y="5774822"/>
              <a:ext cx="276366" cy="198274"/>
            </a:xfrm>
            <a:prstGeom prst="ellipse">
              <a:avLst/>
            </a:prstGeom>
            <a:solidFill>
              <a:schemeClr val="tx1"/>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807293" y="2998993"/>
              <a:ext cx="4628002" cy="442198"/>
            </a:xfrm>
            <a:prstGeom prst="roundRect">
              <a:avLst/>
            </a:prstGeom>
            <a:solidFill>
              <a:schemeClr val="tx2">
                <a:lumMod val="75000"/>
              </a:schemeClr>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819398" y="2971799"/>
              <a:ext cx="4673122" cy="913375"/>
            </a:xfrm>
            <a:prstGeom prst="rect">
              <a:avLst/>
            </a:prstGeom>
            <a:solidFill>
              <a:srgbClr val="289191"/>
            </a:solidFill>
            <a:ln>
              <a:solidFill>
                <a:srgbClr val="0081AE"/>
              </a:solidFill>
            </a:ln>
          </p:spPr>
          <p:txBody>
            <a:bodyPr wrap="square" rtlCol="0">
              <a:spAutoFit/>
            </a:bodyPr>
            <a:lstStyle/>
            <a:p>
              <a:pPr algn="ctr"/>
              <a:r>
                <a:rPr lang="es-ES" sz="2000">
                  <a:solidFill>
                    <a:schemeClr val="bg1"/>
                  </a:solidFill>
                </a:rPr>
                <a:t>Comité coord. distrito</a:t>
              </a:r>
            </a:p>
          </p:txBody>
        </p:sp>
        <p:sp>
          <p:nvSpPr>
            <p:cNvPr id="82" name="Rounded Rectangle 81"/>
            <p:cNvSpPr/>
            <p:nvPr/>
          </p:nvSpPr>
          <p:spPr>
            <a:xfrm>
              <a:off x="2807293" y="4226491"/>
              <a:ext cx="4819828" cy="633548"/>
            </a:xfrm>
            <a:prstGeom prst="roundRect">
              <a:avLst/>
            </a:prstGeom>
            <a:solidFill>
              <a:schemeClr val="tx2"/>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3401696" y="4343400"/>
              <a:ext cx="3882170" cy="516256"/>
            </a:xfrm>
            <a:prstGeom prst="rect">
              <a:avLst/>
            </a:prstGeom>
            <a:solidFill>
              <a:schemeClr val="tx2"/>
            </a:solidFill>
            <a:ln>
              <a:noFill/>
            </a:ln>
          </p:spPr>
          <p:txBody>
            <a:bodyPr wrap="square" rtlCol="0">
              <a:spAutoFit/>
            </a:bodyPr>
            <a:lstStyle/>
            <a:p>
              <a:r>
                <a:rPr lang="es-ES" sz="2000" dirty="0">
                  <a:solidFill>
                    <a:schemeClr val="bg1"/>
                  </a:solidFill>
                </a:rPr>
                <a:t>Equipo de subdistrito</a:t>
              </a:r>
            </a:p>
          </p:txBody>
        </p:sp>
        <p:cxnSp>
          <p:nvCxnSpPr>
            <p:cNvPr id="1024" name="Straight Arrow Connector 1023"/>
            <p:cNvCxnSpPr/>
            <p:nvPr/>
          </p:nvCxnSpPr>
          <p:spPr>
            <a:xfrm>
              <a:off x="2941178" y="1847910"/>
              <a:ext cx="354314" cy="688443"/>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V="1">
              <a:off x="3526921" y="1847910"/>
              <a:ext cx="270238" cy="1217174"/>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a:off x="4114300" y="1868494"/>
              <a:ext cx="210671" cy="693431"/>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4690269" y="1868494"/>
              <a:ext cx="224831" cy="1064406"/>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5871860" y="1981201"/>
              <a:ext cx="48057" cy="475296"/>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6687107" y="1981201"/>
              <a:ext cx="203652" cy="555152"/>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V="1">
              <a:off x="7091585" y="1981201"/>
              <a:ext cx="133884" cy="951699"/>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192721" y="4917616"/>
              <a:ext cx="1092136" cy="859186"/>
            </a:xfrm>
            <a:prstGeom prst="straightConnector1">
              <a:avLst/>
            </a:prstGeom>
            <a:ln>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52085" y="4834274"/>
              <a:ext cx="363015" cy="859186"/>
            </a:xfrm>
            <a:prstGeom prst="straightConnector1">
              <a:avLst/>
            </a:prstGeom>
            <a:ln>
              <a:solidFill>
                <a:srgbClr val="0081AE"/>
              </a:solidFill>
              <a:tailEnd type="arrow"/>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5418034" y="5774822"/>
              <a:ext cx="276366" cy="198274"/>
            </a:xfrm>
            <a:prstGeom prst="ellipse">
              <a:avLst/>
            </a:prstGeom>
            <a:solidFill>
              <a:schemeClr val="tx1"/>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882497" y="5774822"/>
              <a:ext cx="276366" cy="198274"/>
            </a:xfrm>
            <a:prstGeom prst="ellipse">
              <a:avLst/>
            </a:prstGeom>
            <a:solidFill>
              <a:schemeClr val="tx1"/>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606131" y="5774822"/>
              <a:ext cx="276366" cy="198274"/>
            </a:xfrm>
            <a:prstGeom prst="ellipse">
              <a:avLst/>
            </a:prstGeom>
            <a:solidFill>
              <a:schemeClr val="tx1"/>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Arrow Connector 245"/>
            <p:cNvCxnSpPr/>
            <p:nvPr/>
          </p:nvCxnSpPr>
          <p:spPr>
            <a:xfrm flipH="1">
              <a:off x="5374760" y="4776698"/>
              <a:ext cx="384755" cy="916762"/>
            </a:xfrm>
            <a:prstGeom prst="straightConnector1">
              <a:avLst/>
            </a:prstGeom>
            <a:ln>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a:off x="5918757" y="4868776"/>
              <a:ext cx="803305" cy="991367"/>
            </a:xfrm>
            <a:prstGeom prst="straightConnector1">
              <a:avLst/>
            </a:prstGeom>
            <a:ln>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5484976" y="1868494"/>
              <a:ext cx="161332" cy="693431"/>
            </a:xfrm>
            <a:prstGeom prst="straightConnector1">
              <a:avLst/>
            </a:prstGeom>
            <a:ln w="28575">
              <a:solidFill>
                <a:srgbClr val="0081AE"/>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185276" y="3526569"/>
              <a:ext cx="0" cy="620224"/>
            </a:xfrm>
            <a:prstGeom prst="straightConnector1">
              <a:avLst/>
            </a:prstGeom>
            <a:ln>
              <a:solidFill>
                <a:srgbClr val="0081A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4547787" y="3551973"/>
              <a:ext cx="0" cy="620224"/>
            </a:xfrm>
            <a:prstGeom prst="straightConnector1">
              <a:avLst/>
            </a:prstGeom>
            <a:ln>
              <a:solidFill>
                <a:srgbClr val="0081A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5867400" y="3551973"/>
              <a:ext cx="0" cy="620224"/>
            </a:xfrm>
            <a:prstGeom prst="straightConnector1">
              <a:avLst/>
            </a:prstGeom>
            <a:ln>
              <a:solidFill>
                <a:srgbClr val="0081AE"/>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6957701" y="3551973"/>
              <a:ext cx="0" cy="620224"/>
            </a:xfrm>
            <a:prstGeom prst="straightConnector1">
              <a:avLst/>
            </a:prstGeom>
            <a:ln>
              <a:solidFill>
                <a:srgbClr val="0081AE"/>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2717466" y="1451363"/>
              <a:ext cx="5512134" cy="396547"/>
            </a:xfrm>
            <a:prstGeom prst="roundRect">
              <a:avLst/>
            </a:prstGeom>
            <a:solidFill>
              <a:schemeClr val="accent1">
                <a:lumMod val="75000"/>
              </a:schemeClr>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807292" y="1447800"/>
              <a:ext cx="5224498" cy="516256"/>
            </a:xfrm>
            <a:prstGeom prst="rect">
              <a:avLst/>
            </a:prstGeom>
            <a:noFill/>
            <a:ln>
              <a:solidFill>
                <a:srgbClr val="0081AE"/>
              </a:solidFill>
            </a:ln>
          </p:spPr>
          <p:txBody>
            <a:bodyPr wrap="square" rtlCol="0">
              <a:spAutoFit/>
            </a:bodyPr>
            <a:lstStyle/>
            <a:p>
              <a:pPr algn="ctr"/>
              <a:r>
                <a:rPr lang="es-ES" sz="2000">
                  <a:solidFill>
                    <a:schemeClr val="bg1"/>
                  </a:solidFill>
                </a:rPr>
                <a:t>Comité coord. nacional</a:t>
              </a:r>
            </a:p>
          </p:txBody>
        </p:sp>
        <p:sp>
          <p:nvSpPr>
            <p:cNvPr id="2" name="Rounded Rectangle 1"/>
            <p:cNvSpPr/>
            <p:nvPr/>
          </p:nvSpPr>
          <p:spPr>
            <a:xfrm>
              <a:off x="3294043" y="6248400"/>
              <a:ext cx="4138327" cy="688706"/>
            </a:xfrm>
            <a:prstGeom prst="roundRect">
              <a:avLst/>
            </a:prstGeom>
            <a:solidFill>
              <a:schemeClr val="tx2">
                <a:lumMod val="40000"/>
                <a:lumOff val="60000"/>
              </a:schemeClr>
            </a:solidFill>
            <a:ln>
              <a:solidFill>
                <a:srgbClr val="00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006182"/>
                  </a:solidFill>
                </a:rPr>
                <a:t>Comunidades y hogares</a:t>
              </a:r>
            </a:p>
          </p:txBody>
        </p:sp>
        <p:pic>
          <p:nvPicPr>
            <p:cNvPr id="117"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561925"/>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118"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193" y="2514600"/>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119"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092" y="2514600"/>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pic>
          <p:nvPicPr>
            <p:cNvPr id="120"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107" y="2514600"/>
              <a:ext cx="596759" cy="441311"/>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grpSp>
      <p:pic>
        <p:nvPicPr>
          <p:cNvPr id="11" name="Picture 10"/>
          <p:cNvPicPr>
            <a:picLocks noChangeAspect="1"/>
          </p:cNvPicPr>
          <p:nvPr/>
        </p:nvPicPr>
        <p:blipFill rotWithShape="1">
          <a:blip r:embed="rId4" cstate="print"/>
          <a:srcRect r="54800"/>
          <a:stretch/>
        </p:blipFill>
        <p:spPr>
          <a:xfrm>
            <a:off x="6372200" y="2564904"/>
            <a:ext cx="2400755" cy="1168509"/>
          </a:xfrm>
          <a:prstGeom prst="rect">
            <a:avLst/>
          </a:prstGeom>
        </p:spPr>
      </p:pic>
      <p:sp>
        <p:nvSpPr>
          <p:cNvPr id="12" name="TextBox 11"/>
          <p:cNvSpPr txBox="1"/>
          <p:nvPr/>
        </p:nvSpPr>
        <p:spPr>
          <a:xfrm>
            <a:off x="6372200" y="3861048"/>
            <a:ext cx="2304256" cy="1477328"/>
          </a:xfrm>
          <a:prstGeom prst="rect">
            <a:avLst/>
          </a:prstGeom>
          <a:noFill/>
        </p:spPr>
        <p:txBody>
          <a:bodyPr wrap="square" rtlCol="0">
            <a:spAutoFit/>
          </a:bodyPr>
          <a:lstStyle/>
          <a:p>
            <a:r>
              <a:rPr lang="es-ES" dirty="0"/>
              <a:t>Redes SUN:</a:t>
            </a:r>
          </a:p>
          <a:p>
            <a:pPr marL="285750" indent="-285750">
              <a:buFont typeface="Arial"/>
              <a:buChar char="•"/>
            </a:pPr>
            <a:r>
              <a:rPr lang="es-ES" dirty="0"/>
              <a:t>Red de Naciones Unidas</a:t>
            </a:r>
          </a:p>
          <a:p>
            <a:pPr marL="285750" indent="-285750">
              <a:buFont typeface="Arial"/>
              <a:buChar char="•"/>
            </a:pPr>
            <a:r>
              <a:rPr lang="es-ES" dirty="0"/>
              <a:t>Red de OSC</a:t>
            </a:r>
          </a:p>
          <a:p>
            <a:pPr marL="285750" indent="-285750">
              <a:buFont typeface="Arial"/>
              <a:buChar char="•"/>
            </a:pPr>
            <a:r>
              <a:rPr lang="es-ES" dirty="0"/>
              <a:t>Red de empresas</a:t>
            </a:r>
          </a:p>
          <a:p>
            <a:pPr marL="285750" indent="-285750">
              <a:buFont typeface="Arial"/>
              <a:buChar char="•"/>
            </a:pPr>
            <a:r>
              <a:rPr lang="es-ES" dirty="0"/>
              <a:t>Red de donantes</a:t>
            </a:r>
          </a:p>
        </p:txBody>
      </p:sp>
      <p:sp>
        <p:nvSpPr>
          <p:cNvPr id="13" name="Rectangle 12"/>
          <p:cNvSpPr/>
          <p:nvPr/>
        </p:nvSpPr>
        <p:spPr>
          <a:xfrm>
            <a:off x="6228184" y="2276872"/>
            <a:ext cx="2664296" cy="338437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Bent Arrow 14"/>
          <p:cNvSpPr/>
          <p:nvPr/>
        </p:nvSpPr>
        <p:spPr>
          <a:xfrm flipH="1">
            <a:off x="5364088" y="1340768"/>
            <a:ext cx="2160240" cy="792088"/>
          </a:xfrm>
          <a:prstGeom prst="bentArrow">
            <a:avLst>
              <a:gd name="adj1" fmla="val 34322"/>
              <a:gd name="adj2" fmla="val 1716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flipH="1" flipV="1">
            <a:off x="5364088" y="5805264"/>
            <a:ext cx="2376264" cy="720080"/>
          </a:xfrm>
          <a:prstGeom prst="bentArrow">
            <a:avLst>
              <a:gd name="adj1" fmla="val 34322"/>
              <a:gd name="adj2" fmla="val 32446"/>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07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692696"/>
            <a:ext cx="7384876" cy="1008112"/>
          </a:xfrm>
        </p:spPr>
        <p:txBody>
          <a:bodyPr>
            <a:noAutofit/>
          </a:bodyPr>
          <a:lstStyle/>
          <a:p>
            <a:r>
              <a:rPr lang="es-ES" sz="3000" b="1" u="sng" dirty="0">
                <a:solidFill>
                  <a:srgbClr val="0081AE"/>
                </a:solidFill>
              </a:rPr>
              <a:t>4. Diseñadores e ingenieros </a:t>
            </a:r>
          </a:p>
        </p:txBody>
      </p:sp>
      <p:grpSp>
        <p:nvGrpSpPr>
          <p:cNvPr id="4" name="Group 3"/>
          <p:cNvGrpSpPr/>
          <p:nvPr/>
        </p:nvGrpSpPr>
        <p:grpSpPr>
          <a:xfrm>
            <a:off x="179512" y="1772816"/>
            <a:ext cx="5554216" cy="4374891"/>
            <a:chOff x="1447800" y="1447800"/>
            <a:chExt cx="5410200" cy="4442879"/>
          </a:xfrm>
        </p:grpSpPr>
        <p:sp>
          <p:nvSpPr>
            <p:cNvPr id="13" name="Oval 12"/>
            <p:cNvSpPr/>
            <p:nvPr/>
          </p:nvSpPr>
          <p:spPr>
            <a:xfrm>
              <a:off x="3124200" y="2925128"/>
              <a:ext cx="2259933" cy="1908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61041" y="1447800"/>
              <a:ext cx="2104226" cy="1500286"/>
            </a:xfrm>
            <a:prstGeom prst="rect">
              <a:avLst/>
            </a:prstGeom>
            <a:noFill/>
          </p:spPr>
          <p:txBody>
            <a:bodyPr wrap="square" rtlCol="0">
              <a:spAutoFit/>
            </a:bodyPr>
            <a:lstStyle/>
            <a:p>
              <a:pPr algn="ctr"/>
              <a:r>
                <a:rPr lang="es-ES" dirty="0"/>
                <a:t>Establecimiento</a:t>
              </a:r>
            </a:p>
            <a:p>
              <a:pPr algn="ctr"/>
              <a:r>
                <a:rPr lang="es-ES" dirty="0"/>
                <a:t>de un entendimiento</a:t>
              </a:r>
            </a:p>
            <a:p>
              <a:pPr algn="ctr"/>
              <a:r>
                <a:rPr lang="es-ES" dirty="0" smtClean="0"/>
                <a:t>común, visión </a:t>
              </a:r>
              <a:r>
                <a:rPr lang="es-ES" dirty="0"/>
                <a:t>y propósito</a:t>
              </a:r>
            </a:p>
          </p:txBody>
        </p:sp>
        <p:sp>
          <p:nvSpPr>
            <p:cNvPr id="5" name="TextBox 4"/>
            <p:cNvSpPr txBox="1"/>
            <p:nvPr/>
          </p:nvSpPr>
          <p:spPr>
            <a:xfrm>
              <a:off x="6041751" y="3392269"/>
              <a:ext cx="816249" cy="646331"/>
            </a:xfrm>
            <a:prstGeom prst="rect">
              <a:avLst/>
            </a:prstGeom>
            <a:noFill/>
          </p:spPr>
          <p:txBody>
            <a:bodyPr wrap="none" rtlCol="0">
              <a:spAutoFit/>
            </a:bodyPr>
            <a:lstStyle/>
            <a:p>
              <a:r>
                <a:rPr lang="es-ES"/>
                <a:t>Equipo</a:t>
              </a:r>
            </a:p>
            <a:p>
              <a:r>
                <a:rPr lang="es-ES"/>
                <a:t>de diseño</a:t>
              </a:r>
            </a:p>
          </p:txBody>
        </p:sp>
        <p:sp>
          <p:nvSpPr>
            <p:cNvPr id="6" name="TextBox 5"/>
            <p:cNvSpPr txBox="1"/>
            <p:nvPr/>
          </p:nvSpPr>
          <p:spPr>
            <a:xfrm>
              <a:off x="3481886" y="3276600"/>
              <a:ext cx="1646069" cy="1218983"/>
            </a:xfrm>
            <a:prstGeom prst="rect">
              <a:avLst/>
            </a:prstGeom>
            <a:noFill/>
          </p:spPr>
          <p:txBody>
            <a:bodyPr wrap="none" rtlCol="0">
              <a:spAutoFit/>
            </a:bodyPr>
            <a:lstStyle/>
            <a:p>
              <a:r>
                <a:rPr lang="es-ES" dirty="0">
                  <a:solidFill>
                    <a:schemeClr val="bg1"/>
                  </a:solidFill>
                </a:rPr>
                <a:t>Espacios</a:t>
              </a:r>
              <a:r>
                <a:rPr lang="es-ES" dirty="0" smtClean="0">
                  <a:solidFill>
                    <a:schemeClr val="bg1"/>
                  </a:solidFill>
                </a:rPr>
                <a:t>/</a:t>
              </a:r>
              <a:br>
                <a:rPr lang="es-ES" dirty="0" smtClean="0">
                  <a:solidFill>
                    <a:schemeClr val="bg1"/>
                  </a:solidFill>
                </a:rPr>
              </a:br>
              <a:r>
                <a:rPr lang="es-ES" dirty="0" smtClean="0">
                  <a:solidFill>
                    <a:schemeClr val="bg1"/>
                  </a:solidFill>
                </a:rPr>
                <a:t>Oportunidades</a:t>
              </a:r>
              <a:endParaRPr lang="es-ES" dirty="0">
                <a:solidFill>
                  <a:schemeClr val="bg1"/>
                </a:solidFill>
              </a:endParaRPr>
            </a:p>
            <a:p>
              <a:r>
                <a:rPr lang="es-ES" dirty="0">
                  <a:solidFill>
                    <a:schemeClr val="bg1"/>
                  </a:solidFill>
                </a:rPr>
                <a:t>de trabajo</a:t>
              </a:r>
            </a:p>
            <a:p>
              <a:r>
                <a:rPr lang="es-ES" dirty="0" smtClean="0">
                  <a:solidFill>
                    <a:schemeClr val="bg1"/>
                  </a:solidFill>
                </a:rPr>
                <a:t>comunes</a:t>
              </a:r>
              <a:endParaRPr lang="es-ES" dirty="0">
                <a:solidFill>
                  <a:schemeClr val="bg1"/>
                </a:solidFill>
              </a:endParaRPr>
            </a:p>
          </p:txBody>
        </p:sp>
        <p:sp>
          <p:nvSpPr>
            <p:cNvPr id="7" name="TextBox 6"/>
            <p:cNvSpPr txBox="1"/>
            <p:nvPr/>
          </p:nvSpPr>
          <p:spPr>
            <a:xfrm>
              <a:off x="2990900" y="4953000"/>
              <a:ext cx="2665354" cy="937679"/>
            </a:xfrm>
            <a:prstGeom prst="rect">
              <a:avLst/>
            </a:prstGeom>
            <a:noFill/>
          </p:spPr>
          <p:txBody>
            <a:bodyPr wrap="square" rtlCol="0">
              <a:spAutoFit/>
            </a:bodyPr>
            <a:lstStyle/>
            <a:p>
              <a:pPr algn="ctr"/>
              <a:r>
                <a:rPr lang="es-ES"/>
                <a:t>Comunicación</a:t>
              </a:r>
            </a:p>
            <a:p>
              <a:pPr algn="ctr"/>
              <a:r>
                <a:rPr lang="es-ES"/>
                <a:t>y armonización</a:t>
              </a:r>
            </a:p>
            <a:p>
              <a:pPr algn="ctr"/>
              <a:r>
                <a:rPr lang="es-ES"/>
                <a:t>con otras partes interesadas</a:t>
              </a:r>
            </a:p>
          </p:txBody>
        </p:sp>
        <p:sp>
          <p:nvSpPr>
            <p:cNvPr id="8" name="TextBox 7"/>
            <p:cNvSpPr txBox="1"/>
            <p:nvPr/>
          </p:nvSpPr>
          <p:spPr>
            <a:xfrm>
              <a:off x="1447800" y="3392269"/>
              <a:ext cx="1297150" cy="646331"/>
            </a:xfrm>
            <a:prstGeom prst="rect">
              <a:avLst/>
            </a:prstGeom>
            <a:noFill/>
          </p:spPr>
          <p:txBody>
            <a:bodyPr wrap="none" rtlCol="0">
              <a:spAutoFit/>
            </a:bodyPr>
            <a:lstStyle/>
            <a:p>
              <a:pPr algn="ctr"/>
              <a:r>
                <a:rPr lang="es-ES"/>
                <a:t>Equipo de</a:t>
              </a:r>
            </a:p>
            <a:p>
              <a:pPr algn="ctr"/>
              <a:r>
                <a:rPr lang="es-ES"/>
                <a:t>ingeniería</a:t>
              </a:r>
            </a:p>
          </p:txBody>
        </p:sp>
        <p:sp>
          <p:nvSpPr>
            <p:cNvPr id="9" name="Right Arrow 8"/>
            <p:cNvSpPr/>
            <p:nvPr/>
          </p:nvSpPr>
          <p:spPr>
            <a:xfrm rot="2418983">
              <a:off x="5188188" y="242770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748267">
              <a:off x="5340588" y="437603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4280901">
              <a:off x="2204960" y="452843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8667364">
              <a:off x="2198296" y="2256046"/>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https://encrypted-tbn3.gstatic.com/images?q=tbn:ANd9GcR4Z_YVu2hEiPdn1cKJUXoI4yS_wQkkQqiPOwIC0s6J9N2SmdN1vWmI4zK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789040"/>
            <a:ext cx="2362200" cy="1933576"/>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Content Placeholder 7"/>
          <p:cNvSpPr txBox="1">
            <a:spLocks/>
          </p:cNvSpPr>
          <p:nvPr/>
        </p:nvSpPr>
        <p:spPr>
          <a:xfrm>
            <a:off x="1619672" y="62944"/>
            <a:ext cx="8136904" cy="523220"/>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b="1" dirty="0">
                <a:solidFill>
                  <a:schemeClr val="bg1"/>
                </a:solidFill>
              </a:rPr>
              <a:t>¿POR QUÉ UN ENFOQUE MULTISECTORIAL?</a:t>
            </a:r>
          </a:p>
        </p:txBody>
      </p:sp>
    </p:spTree>
    <p:extLst>
      <p:ext uri="{BB962C8B-B14F-4D97-AF65-F5344CB8AC3E}">
        <p14:creationId xmlns:p14="http://schemas.microsoft.com/office/powerpoint/2010/main" val="180010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912" y="692696"/>
            <a:ext cx="7831088" cy="1080120"/>
          </a:xfrm>
        </p:spPr>
        <p:txBody>
          <a:bodyPr>
            <a:normAutofit/>
          </a:bodyPr>
          <a:lstStyle/>
          <a:p>
            <a:r>
              <a:rPr lang="es-ES" sz="3000" b="1" u="sng">
                <a:solidFill>
                  <a:srgbClr val="006182"/>
                </a:solidFill>
              </a:rPr>
              <a:t>5. Combustible y recursos  </a:t>
            </a:r>
          </a:p>
        </p:txBody>
      </p:sp>
      <p:sp>
        <p:nvSpPr>
          <p:cNvPr id="15" name="AutoShape 2" descr="data:image/jpeg;base64,/9j/4AAQSkZJRgABAQAAAQABAAD/2wCEAAkGBxQSEhQUEhQUFBQUFBQUFRUVFBQUFBQUFRQXFhQUFBUYHCggGBolHBUUITEhJSksLi4uFx8zODMsNygtLiwBCgoKDg0OGhAQGiwkHCQsLCwsLCwsLCwsLCwsLCwsLCwsLCwsLCwsLCwsLCwsLCwsLCwsLCwsLCwsLCwsLCwsLP/AABEIAMIBAwMBIgACEQEDEQH/xAAcAAABBQEBAQAAAAAAAAAAAAADAAECBAUGBwj/xABCEAACAQIDBQQGBwcDBAMAAAABAgADEQQSIQUGMUFRYXGBkRMiMlKhsQdCcpLB0fAjM0NigqLhU8LxJGPD0hQVFv/EABkBAAMBAQEAAAAAAAAAAAAAAAABAgMEBf/EACURAQEAAgEDBAIDAQAAAAAAAAABAhEDEiExBBNBYSJRIzJCcf/aAAwDAQACEQMRAD8AamIZCJUUQyTscOllSJMCVg2sLTMCG+cmg6mQWRZ4GsZ++OJVWv8AowgrRAW8RaDLyDPAx0FpJmtAhtI4MDS9NCq8ATGOnCAW6bSTWlIOYQMYEsAwnpJXEkDGlZVpNTK6vblJ+k7IEtqe2GBlNKp4AQudj0EaVk1Lco5qiVWY8zJK0aRw0Ip6yoakktbrAhnMCNYjYiDVbc4wTd8gfjJEiAdfCADqNKdW8NWeAqtGaoxiiJMUApAyaGVlMJMm9Ws14RaluMq0zJs0CWDVkGeCDyJMDEk1tBZo2aI1kNEzwGeNmgFgPCirAYak1RgtNSzHgBx/wO2dPgt3UpjNXbO3uKbKPtNxPhbxk5ZTHyrHC5eGFRVnNkVmbooJPkJpJsSr9cpT+22v3VBPnNarjgoy0wEXooyjxtxmbVxBPOc+XqL/AJjox9PPmpDZ1JfarMexKf4s34RjTww/1z/VTH+0yi9SV3eZXn5L8tpwcf6at8N0r/fp/wDpHC4c8KlRe9Fb5ETCd4Jnh7/JPkexx34dKMErexWpnsbMh+II+MjXwVVBdkOX3hZl+8txOa9MesuYPa9SmbqzDuMvH1WU8xnl6PG+K0Ua0KjiSobZp1dKyC/+ollfvI4N4iFr7PIXPSYVU4kroyj+dOI79ROnj5sc/Hlycnp88P8AiAeMGlUPJ5ps51gmRvBZpBngSyXtF6SV6b9ZFqsYWC8g7wOeDZ4A1VpWqQztK7mMAM0URaKAZStCZpXDR88zdA+aPngM8bPENLJeIPK4aOGgNLGePmgA0QaI1jPLezMC9eoEQa8zyUc2PZM5TPUN3NlDDUNR67WZz28l7h+cnLLUXhhulhMFTwtPLT4n2mPtOe3oOyUMVVJ4y7jHvrMHamPSkpZ2AE5M78114z4hVqkoYjFqurEDvNpxW39+tStEf1H8BOKx226lQ3ZifGY7uX9Y3mGv7PUMTvHRBtmvy0mdit7aaGxGv2lPxBnmBrFufI8ewXgi8r28vmjqwj0o75U/d+Ikqe9tE8bieZZ4s8ftX9jrx/T1qjtmi/Bx46S4jA8DfunjiVyOBmlgtvVaZFmOmmp5dJN48ocuNeqo01tl7RemwKkicFsjetXsKmh6zq8NUBsQbg9JEFmvLs3wyYpc1MBK3ErwWp3e63wMxGYgkHQjQg8QRxEls/ElGBE29tYQV6Xp0H7RB+0A+uo+v3j5d07uDm3+OTz/AFHBP7YsH0kiXlb0klmnW4dCloi0EWizQAoMiWg80YtGDsYBzJEyBMAhFHvGjDBDRBoENHLTJ0jhorwOaOGgQ94gYHNHzQAwaOGgQ06TdfYYqftqw/Zg+op/iEcz/ID5nTrFbqbVJvtFndPYbPUp1XFkBzKDxe2oIHugjjz5c7eh402AHZczIwNS9UE9Db4C019okZtegnPll1OiY9Mc3vBjloU2djwF54XvPvI+Ic6nLfQXnTfStvCXqehU+qtma3NiPVHgp8yZ5k9Sc+uvLfxHTh+GO/mk7wZaRYRss20yuVp88V5EiOFjTs94ossfLAGvEDFljgQGxKbETq91dvujhD6wJtbp2icmJJTaZ54StsM/iveMDWDgMvAidbu5iLG36I6Ty3cPFn0aLUsuZboCSS63te556Np0toLi/pWxyMy24zLHcvfyMteGNt/BChXdB7N8y/ZbUeXDwmfmnfbwYRKoRX0upyuBqhHzHUTgsbhWouUcWI8iDwZTzBnpYZ7eXycdxu/g2aImBzxB5bIQtGzQZaRLxgUtIXkC0iWjJO8UHmijDnA0e8CGjhpi6hg0kGgM0fNAhs0cNA5o+aAbO72zDiaoU3CL61QjkvQdp4Dz5T0lE4BQAAAAANABoAB0mPups/0OHW/t1bVH7AR6i+C697GdFQo/r5THK7rfGdMVa/qFCPet5i/zA85pbXqA0RU5ZCCehAvr4SnjaOZGUcSND0YaqfMCC2PilrUnoOcucFe1G4fAzK9q0n5YvnTfXFmpiqt0CMrGmwGbU0yUub8DYDynPmen/SBut6bFVDTIp4w3aphnNlrEDV8M/BrgA5TY68ufmLKQSCCCDYg6EEcQRH06O59SMeNHjSi0cRmjiAPFGigCiijwBCSvIxxA46PcerlxVPUAE2JJsLHkBzY8AO2e/bAS7r2C8+fdysJ6TFLpcU1eq1+HqKSv9xSfSW7eENOiGb2mA48gBMrj+TXLLs0sXhBUAGYLYaX7f+Jl7W3datSyhkZ0uabBvND2H4HxgNobVGc24DTygU2t2mXOSS7ZXjuU1XKbQ2ZWofvabLyvoV+8NJTLT0rAbTWoMlSzIdCCLix7JxG9Oyxh61l/dvcpztY2K37NPAidXHyTJx8vDcGXmkS0heNeaMU80fNBZorxgXNFAExRk5vNJZoAGSDTF1iho+aG2TgHxFZKNKxeo2Vbmw4XJJ6AAnwnc1/oprhbpXpM1tVKsuvQG5v8IrdDTgQZc2RhvS1qdPkzgH7PFvgDJ7Y2FiMKbV6TL0bih7mGkvbipmxQPu03bzsn++FvbZyd9PTaCFjppx7gOvcBNMjj8LcLcrSph6JKNl46XA1JXmR11AljCAZdNZkvLuGwnNbVvSqGonA+0O0cTOmqMBMzaeHzKSP+DIzm4rjy1U8PXo4wUvShTUotnpMSbA2K8uxiPHnPEPpU3Pq4PEPXsTRr1Ge9tUdiSynsJvYj8ie9xLNQYMl7G916MONvAg+c2qW2qOLoth8Wgq0nFircR2qeIINiCOkjHl/zk1y4d3qxfN0aerbwfQ8xvU2bWWsvH0NUqlYdivor+OXxnm21dk18M+TEUqlF9dKiFb25qTow7RNEKLRLEYlgSUaPFAFFFHgDRxOl3c3Dx2NsaNBlpn+NV/ZUrdQzasPsgz1vdP6NcHgSKlcjF11sRmFqFNhzVD7R7W6aARWnIzfog3KKUTicSpUVspRCLM1JTmW44hWOp6gCei7RxTMGFIXa2lraX4cdO3wlHaO2Cb21M1dmYMLTUtUAY+swtzPLytJ3vwd7Obp7vuf3j27B6x8zDDdwcqj3/pt8p01ZaY4uPCZWO2gACF0Hzk3CHM8nN4rPhmsWDqdLjTwIgN48cKlGl1DtbuIF/wAI21sRm0463mJtJyGyMCClwQdCG+tccv8AErgn8nbwn1F/j7+Qc0WaCzRXne84S8WaBLR7wGki0eRijJzGaNmgs0cNMXWtYbFPTZXpsUdSCrKbFSOBE9E2H9LTpZcZRzjnVpce8px8BfvnmQMcNCzYl0+hdm704HHKVStSe/GnUsGHYVbnALudQp1DVoL6NipUrclCCQdOmoGus8AdA2pAJHA8x3HiJt7v7fxlFgtDFVVFjZHPpUvYkXDa9nGZZY67tccpe2nuJpvTCsujLcHS4IJv+hxg8RjL/Vyt9YcL9DOO3f3+xjMEq4elVNib039E7ZRdvVb1eAJtedGu9OEcAVlq4Yn/AFaZC/0vYqe+TLs7jo9RpFatpZ/+KKgzUKiVR/KwJ8ifiT4TMrkg2I16c7dbcbdsfeJZ+3MICCRwb+1xwPcdR4mcfVWxuLj8J2lWqCLdZzG0sPka/wBUnyPWc/JNuniy12RwW2alPtm9Q3vFRfR1lWoh0KVVDqe8NoZyNRLSFpjLZ4rezHLzHSYrd3ZGI1fCCkx50HekPuA5fhMup9FezW/d4rFU+xvRVAPJVlSmxHAmWqddveMucuSLw4qz/Q7hz7O0WHfhgf8AyiEo/Q9hR7e0KjfZoIvzcy6mJfrDLXbrK93JPtRDCfRnsqmbu+Jr9jVERf7FB+M6DZ2B2fhLHD4SgjDg7D0lQdoepdh4GYoc9YVVi9zIujGN/FbfZ+ZPwEoviGbidOkqosMmvdz/ACh3pXUMcSqkEkaagfjCNtz+b4iWRi1XkvjrKmL2yeXwsJfTr5Z9W/gOrtrtmPjdvjhck9FF/wDEHjcQ1TnFgNk31IkW1pNNLd/EZqikrbUWvqe+Z+95/wCtr/b+YE6/Z2x1TJ7xdR8PW+YnDbxYjPiq7dargdwaw+U6vSyyVy+qu9KWaSzQN4951uMS8WaDzRXgBM3bHgLxQJzAMlmggY+aZOsTNHzQYeLPAhS9pOhXyMrD6pBHgbyuTeRLxB6VhcMWAqUxcWzi3Qa3/XSbuysbdQrctNfxnKfR9toFfRMfWTVe1DxH66zq8Vg7HMnPWcvT0eHXb190q2y6JNwuRvepk0zfr6tgfGZeO2ZV4rWLW4CrqfB11HlNGliDwP6tHqNHvcRqxzGI2hiqX7xc6jmfX/vGv3pBNvU6gyv6hPvar9785v1TMTaWy6dS91seq6Hx6yLVyRWqer2ryPT/ABBMOkx8RTq4Y6HNT6Hh4dD+tYZNpra/DsOh8+BmdjaZNENCpUmWu0qfvAd8tUcUp4ESdVXVGklSWEeZ9OsOsspiF6wK1oUjeWVEzqeKUcNe784nxJPYI9I2v1MQBoII4qUc0cAmVuRGtjPiCYLKTDUcOTNLD4W0W7VakVcJgL6mbOHo8AOdh+ciq2hKL2a/T4ki3lK8E1cTixRQuf4VN3P2yCQO/wBkTyEvc3OpOpPaZ1+++1MqLQBu1Q56n2QdAe9tf6Zxmad3FNYuHmu8tCBo+aCvHvNWIl42aQzRrwITPFBZooyc0DHvB3j3mLrTvFmg80RaBaSLSDPIs0GxiPSzgsc1GorodVPmOYM9i3e20mIpAg8fMHmJ4ezTQ2Bt1sLUuNVPtL+I7ZnnN94147rtXvCElSgtqQwBAIJHEeI8bgTKrhlN7eqT4QWxttJXQMpBvNN3uLH9X4iY720uOqyzUBlPEpL2MwVrFToZQdiNDFfsRlYxAQQeBnL4+nkYA8De3h+hOtxAmLtfB+kQrwPEHoRJl1V3vHL16msCtbWDxCshyuCD8+6QHZNKmL9KueRI8fwmzgdp5faUEdRofyPwnO0peotMcrZ4byS+XcYLFU3HqnXodD5S4EnEUapBuJ1mwcWagIbUrbXvva/boYSWouo0EpS1Rw8JSoy9Qoypgi5h0qMuLRtx0hEQL2n5SNRiZetI3aEx17I1fErQptVqcFGg5kngB2yVVkpqXqNlRRck/hPO94dvtin0uKaewv8AuPaZWHH1X6TycnTPtWxmOas7VG9pzfuHAAdgAAggYANJhp2OK9x80WaCzRXjIXNHvBAxy0ZJExSGaKBOazR7wWaPeYutMmMTIXiJgCJkGMcmQaI0HgmMI0C8k13Y+2qmGfMh0vqvI93Qz1Ld3e6niFtezcwdCO+eNNGp1WUhlJUjgQbGZ5Y7aY567Xw+iAwYaGV61CeW7A37elZawzD3h+I/Kd9sreejWF1YHx+YmV3PLXUy8DVsL2TNxGBnSJURuBEc4YGLyXeODxuAuCCARzBFxMHEbFXkGXuNx5H856pU2cDyEq1NiIfqwk14HV+3lf8A9aR9bzU/gTLFHBH3/wC0mejf/n6fu/GHo7Epj6gldy3HH7L2Yh4itUPT1KSePtE/CdlsrBZVAACga2HC54k31J0Gp6S7SwYHAAd0sqLSpdIvcyJaWE8vnBBgJXxu1qVJS1R1QDmTaLZ9NaFv1zlDa216WGXNVYDoo9pj0AnEbb+kTiuFF/8AuMLD+lePynF4jGPVYvUYux5k38B0HdNceO3yzyzk8Oh2/vJUxba+rTHsoOA6E9TM6m0o02lumZ0TUmo5ru3dWw0cGAVpPNGNDgyV5XDyWaNOhrxs0HeNmgSWaKDigNOevFeQzR7zF1JXivI3jXiNImRJkSZEmIExgnjlpFojCaDMIwgzEETHp1CpupIPUEg+YjGNAN3Z+9mIpfWzjo3HzE6TA/SNa3pEYdxBH4Tz6KTcJVzkyj17Cb/0G4vb7QI+YmnR3uoN/FT7y/nPDopPt/avd+nvI3jo++n3hI1N6aC8atMd7r+c8IjgQ9v7HufT2mvv1hk/ioe67/AXmRjfpJpj2Fd/AIPjr8J5eJICP24XuV1uP38xNTRMtIdnrN5nT4TnsRiXqNmqMzt1YknwvwldZMGaYyTwztt8jJDrAUodZpGelqkZaQypTljNKTYsLJAwStJBo0igxw0FniDRkLniLwOaPmjITNGgi0UC7sIGIGQBj3nO6k7xXkbxxAzGRMmZEiIIGQMIRIlYjCYSBEMVkCIgERI2hSJEiMBxSeWNlgSMUe0VoAo4iAkgIAhHEcJJhIwYCFRYgIRRAaTQQqwYhElQhkMMpgVhBLiKMrQitACSzRosFMYCQzRXjCdoxMjmvIs0C0lcxQQaPGGSI8UUwbkJIRRQOniiiiERMaKKI0TIGKKI0DGiigEYoooEUcRRQCUcRRRhKSEUUDSEmIooxU1hUiilRNEWGEUUuM6cxxFFGk8j+vjFFAJGDaKKMgxFFFG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5" descr="data:image/jpeg;base64,/9j/4AAQSkZJRgABAQAAAQABAAD/2wCEAAkGBxIQDxAQEhIQEA8NDw8PFA8SEA8PDw0NFBQWFhQUFRQYHCggGBolGxQUITEhJSksMC4uFx8zODMtOCgtLisBCgoKDg0OGhAQGywlHyQsLCwsLCwsLCwsLCwsLCwsLCwtLCwsLCwsLCwsLCwsLCwsLCwsLCwsLCwsLCwsLCwsLP/AABEIAMIBAwMBEQACEQEDEQH/xAAbAAEAAgMBAQAAAAAAAAAAAAAAAgMBBAUGB//EADoQAAIBAwAGBwYDCAMAAAAAAAABAgMEEQUSITFBUQYTUmFxkaEUMoGxwdEiQpIHFSNicoLh8SRDwv/EABsBAQADAQEBAQAAAAAAAAAAAAABAgMEBQYH/8QAMxEBAAICAQMDAgQGAQQDAAAAAAECAxEEEiExE0FRBSIyQmFxFFKBkaGx0SNi4fAVM/H/2gAMAwEAAhEDEQA/APuIAAAAAAAAAAAAAAAAAAAAAAAAAAAAAAAAAAAAAAAAAAAAAAAAAAAAAAAAAAAAAAAAAAAAAAAAAAAAAAAAAAAAAAAAAAAAAAAAAAAAAAAAAAAAAAAAAAAAAAAAABztNaXp2tNzm05NPUp5xKcvou8zyZIpHdrixWyTqHkdGdPa1WsqToUpOcpYlGc4qMFty8p59OBzW5U1rNtN78WI93rrDSqqNRlFwm898cpZe34FOJz4z26JrMT/AIY5MPTG4l0T0GIAAAAAAAAAAAAAAAAAAAAAAAAAAAAAAAAPEftS0vWt6FCnSlKn7TVkpVYScZxhCOtqxa3N/JMyzWmtezbBSLX1L4/pO7rTa/i1m21nNSbk+G1t5f8As44tG9y9DXbUJ2NvW9ph1UnrwXW5W2SaxlZz3rK7ymXNSuKZt+yJxT1dn0novf3HWqrXlsp/hUVHVjmSw337/U8uedTj2iaf1/aVpwddZiXv6ekoNbcr1PYx/UsN43vTgtxrxKyN7B8fRmsc7BPupOG/wshWi90k/ibUz47/AIbQpNLR5hYaqgAAAAAAAAAAAAAAAAAAAAAAAAAAAAHk/wBpOiZXNklB4lSqxqfBqUf/AF6HLy8np4+qf0dHG/Hp8To3EnOVONP+JT105dhxeH4HHkisVi8z2ehW3s9N0VtFrKrPbJvOWvdzvxyPE+oZZt9seP8AbfH+r2FRKnUSfuVo4/uW9fI8/JTo1aPHuvE7WSrSo+83Kk/dqdlcpcvEn7qRuneFO0t2leZWRXlxM6lE42xC4Nq59+Gc423SupLdJ+HA7cXMy0/DZhbFWfMNylpJ/mSfhsPSxfVZ/PDntxo9m1TvIPjjx2Hfi52HJ76/djbDeGwmdcTvwyCQAAAAAAAAAAAAAAAAAAAAAAAAOZ0inig12pJfX6Hn/U5/6Ex8zDo4v/2PkmkLSMalVrfVnrPZwxu8/mfO5M02mK+0PVrC3o1Uw5U34r6oX+6Ez2eunbKvRdNvElhxl2ZLc/oc0fb9s+ETPfcOVZaRnSm6NZOM4+UlzXNHPlw2p91PDSNWd6jGm1sjHb2dnyIpfHk7Wr3Ut1R7rHbL8ra7ntRrPHrP4J0j1J94YetHetnNbUUn1cf4o7fMJ+23hZTrk1zxMdlLY18aptGVnNV1Ou1ubR0Y+Vkx/htpnbHE+YbdPSElvSfoelj+rZI7XiJ/wwtx6+y+OkI8U15M7K/VsU+YmGc8e3smr2HN+TNo+pceff8Awp6N0va4dr0ZpHOwT+b/AGj0r/DPtMO0vUtHLwz+aEenb4Z9oj2kW/icX80Hp2+B3MO0iJ5WGPzQenb4Rd3Dn6MpPOwR+ZPpX+GPbYc/Rlf/AJDj/wA3+JT6N/hlXlPtL1Rb+P4/88Ho3+E4V4vdKL7srJrTkYr/AIbRP9VJpaPMLDZUAAAAAAAAAAAHmOkt5meonshv/qe8+Z+q86Jy+lE9q/7/APD0uLh1Xq+XhNLpKeeaXng8qJ6pl2Q0dEP/AJFNLe54+G3PobTvRL31tbtLJPpbjanV7LLm1p1lq1IptbpbpR8GR/22R3r3hozs50NqblDnxj4/c4M/Gmv3R4b0yVv2lsULpMpjz9PayL49eG5TqHXXNvxLG1SdCMtvuvmvsRfDjyd/E/MIjJaqmdKcf5lzX2Oa+LLj7+Y+YaRelkI3Bj69lpxrY3BaOQpONZGuaV5ESpNE+tL+rCOllVC8X/VHSz1hpF0dI6onLMHSj1xHrWW6GHWInNo6GHWM5zp6EXVInPGvKYo1bm4xGX9L7uBXFyfviP1hf0+zX/ZhpSclXtqlTrpU310Z68pSUZPDg88E169x9/hvuHkZq6l7s2YgAAAAAAAACi8rakdnvPYvHmc3Lz+lj3HmfDTFTqs89WtIvOdre3J8xfjUmO71K5JcbSmioSju3Jr4HFenRO6tonbhaEtVC7Se+Kk/Rr6mlb9URKZjs9vB7Dqi3ZhMd0ZvzK3ja0J06mSlbK2q0L6wa/HT8XBfNfY5c/Gifup/Zvizfls1ra+OCOqk9m1scS6VG4T3HVTPE9vdzWxzDYjUOiuWYYzVGrRjLhh80VyY8WTvMalat7VUexPhJfFYOaeFvxZr68e8Iu2muGfBoznh5Y9kxkpKPVzX5ZeRT0M1fyynqpPuziXZl5MRXLHtP9pPt+Uo63Zl5MvEZv5Z/srPT8pKnN/lfxwi8Ys8/lR1Uj3ZVvN73FfHJf8Ahss+ZiEepVlWvOTfgsE/wlfzWmf/AH+qPV+IWezw734tl44+CPbf7yr6ljqo8l6low4v5YOqzE6NNrEoxafBpNYLxTFXvqIOq7mXtelawlK3hGnVa1c0YwjLHfsw0t+GmejxOfEXivUpfDM13MOr0D07K8t5dY9atQm6c5YS11vjLYks42PC3pn09J3Dzb11PZ6UuoAAAAAAAAcnSVTM8dler2nhfUMm83T8Q7uPX7N/LQqTPPvbs6aw16u1HFknbWOzzd4uruKVTlPUffGSa+bRzVtrqiP3avQ0K2Ub4M8WhnaqUmdE2REGeJnafeEtmlUyWpkhjaumlpDRutmcMKfGO5T+zM8/Hi8dVfLXFm6e1vDmU6jTw8prY096Z5lq68u3tMN6ldtb9ojJarG2GJ8NqF0maxyI94YzimF0aqNIz1llNZTUzX1JR0pqZtGVXTLmT6n6o0i5MdadQORE2lOlU68Vva8zK2WvvK0UtPhrVdIwXf4GU5q+zauC0+WnV0q+CRSctp8dmkYKx5VO9m+JhabT5mV+iseyuVWT4srqDtCtUtbZvyXpEzOq+UTPy9Z0U0KrWnNpasq8lJx5JZx4b2/ifoHApkrhj1fLwuRas3+3w7p2MAAAAAAAADg3z/iT8T5jmz/17fu9PDH2Q06rOO1uzaqps47y0hxNOWuvCS5p7eT4M5ceTpvEtPZDQukOsprOycfwzXKa3/f4l8lfSvOvE94PLrwqGtcsTCuk4zLxc0mnxK2+UabVGtk1xZ/aWNqaQvLGNVcpLdJb/jzRpkw1ydzHltT9nGuLedJ/iWY9tbY/HkeflwWp5d1Mtb+EY1DCYaaWRqPmV0rNYWxuZLiT3jwrOKsp+2SJ6rfKvo1Yd5IdVvk9GqMryXMnqt8yn0q/DXqXEnxZGt+V4rWPZRKZaISrci2kCIlG18IlJlWZbFG3cnhInFjtlt01UtaKxuXqdEaIVNKUlmfBdn/J9r9N+l148ddo+7/TyeRyZv8AbHh1j2HGAAAAAAAAAOFpKOKku/D9D5n6jXpzWelx53SGhM8zqdMIs57rQ17mlrI4sv222vEvKX1N21frlnqp4jUXZfCf3O3FMZ8fRPmPH/CfDtULlNJrjx5nFas1lLajUJjJPuaXQqmtcvyjSzInVkLYV2u8VzXx/rCk0iW1TrKS+h3Y+RW/Zhakw1a+iac9scwfdtj5EW41L+OzWvJvXz3c+toytDclNc4vb5M578S8e23TXk47eezVm5R96Mo+KaOeccx5bRMT4kVYr0p0dYNGkXUJ0jSMpkxBpXKZbRpFSCstqjDJlaWcupY6MnUexbOfA7OJ9Nz8me0aj5YZc9Mcd5en0fo2NJc5c+XgfZcH6di4te3efl5WbkWyT+jdPQc4AAAAAAAAAAczTFP3Zf2v6fU8b6ti8X/o7OLbzVxpnzN56Zd8IoztO1mHEwvTqhMS07y0U4tNZUljHM5qWmk7XiXlUp2c9SWXRk/wS4w/lZ6f28ivVH4vdPh2be5UkmnlHHfHMJbkZmXgWwmWrbSJhdGoadcSjSWSJrtCyFeS458Sa5slPdWaVlsU7zmn8zspzv5oYzh+FvtMXvfmjeOXit7qelaFU6dGW+MH8EmRNsE/C8TljxMqZWVv2fKUl9Sk1468ZM3yrdlb8n+qRSY460ZMzCtLfk/1S+5XfHhPXmRlbW3Zf6pfcrOTj/qmLZvlrXej6c44hOdGXaSjPzUkxjyceJ3Pf9//ABpE2yulomNGlGKqPrJRik6mMa0uLcdy8z0+Jn+m0nqtXv8A3/4c+WvIt2iXXjpygtmdVLu2eh7lPq/EntE6cduJl8tuwv6VeLnSqQqRTcW4tPVkuD5M9OtotG4c01mO0tklAAAAAAAAAAAVXNLXg4893jwMeRijLjmi+O/TaJeZrRxnmvmfFcikxOpexSdq0zmiYWSKyhGUTmvSd7WiWne2casXGSymjOmS1LbheJeVuLepaS4ypN7JcF3S5PvPUpenIj9U+HRtL5SXfyObJhmFm9CsYTUWxqFdIWxqjcmk1VIRpnrCO5o6wjZpjrCdyGuRuUouQDXI0bQcydG0JyLRAonJmkQbaleDNqTEIlb0Atp0dIzUdlKtSm5rDxsw4vxy35vmfZ/TOTXNTW+8eXl8qk17+z6ceq4QAAAAAAAAAAAcfTFth663S39zPA+rcXU+pHifP7u/i5d/bLjSR8vkrNZ274ZjIiLEwsJmNqouJy3x67wmJQqUYzTTSeVhp7U0ViY9u0pi0w85pDo5KOZUHjj1bez+2XDwZ205ftlj+q8Wj2cyF7OnLVqRlGS4SWH/AJOicVbxusrbdGhep8TmtimFm1GuZTQTVcr0GkuvI6EaOvHQaOvHQaS64jpNHXDpQw6xPSI640BImqbZGxfQsJTajFOTZ04ONlzW6aR3Z3yVrG5er0LomNvFvY6k975Lkj7b6fwY4tP+6fP/AA8jkZ/Un9HTPQc4AAAAAAAAAAAIVYKSae1NYM8lYvWa28StWZidw8zfW7pyae7g+aPjudxJxXms/wBJetiyReNtNs8e0dMuhZCZat1ZhamX7SrLDiY2wxJtlPmRG47SaVXFtTqLVnGMlykkxH296zMG5hy63Rqk3mDlT8JZXkzaORl/SVoyaU/uOrHdUjJfzRafpkic8e9ZheMkJrRVXnDzl9ivq1+JW9SrP7rqfy+b+xHrV+J/sn1Ksfu+pyX6kPVqepVJaPqckvFickHXVp3VaFKoqU5wU5R1sZ4ZxvOimDJfH6lY3Hjt3/0r6ld6WqOTCZ0smqZG1VsaRHnwNmlQ7jSvHvaVZs69loeUsOX4Y9+9+CPb4f0S9+9+0f5/s5MvLrXtHeXftraNNYisc3xfiz6jBx8eCvTSNPNvkted2XG6gAAAAAAAAAAAAEZFJTDSvqKnHD+D5M5eTgrmp02//G2K80ncPO16Ti2n/s+Q5nEtitNbPUx3i0bhRk8q0TDVONQRY0tjULxkVmqWsW6onyjQRP6DCKxUZ1yJmYjyaR1nzMp38p1DDl3ldaTpTUqvmy8TPytFYa0qr5stpfs4GntEO42x1dfVcdu58tvcz2PpvPrxvtv4n49nPmxTfvDuaPspunBSSjJRinwWUtuO4vH0zJmva1fw77TPuic9axqXTo6L5teTZ14/of8ANaP/AH+zK3Lj2h0LfRcFvy/RHo4vpGCvncue3KvPh07e3hH3Ypd/HzPRxYMWP8FYhzXyWt5ltROhmkiUMkgAAAAAAAAAAAAGGiswKakSkwvEuVf2+Tk5GCuWvTaHRjvNZ3DiVFh4PluZwbYp35h6GPJFkGeTfHrw1iSMzOErFUJ2hnXAdYRs0dYT2NIyrEa2nSmdYnpSplWJiqUG29xbwlfbUdp6nB4E5pi9+1f9sMuXpjUOvQifVVefLepRNoZy2oI0hSV8C0KSsiWVTRKEiwAAAAAAAAAAAAAAw0RMCirRyZzVeLONpHRutu38zmyYtxpvTJp525c6TxNNx7SW1eKPA5f0yJnqo7cebfkpXCksxafhwPBy4L0nVodMTEp9YYaSz1g0MdYToRdQaSrlMtECG0lKcYcyJk22qVE9vgfS5trJl8e0ObLn12hu0Lc+irjiPDjmzepUzWKs5s2YI0iFJlsQReIVXQLKrYkoTRKqRYAAAAAAAAAAAAAAAAEJQyVmqdtO5sIzW1GVscSvW8w81pPoom3Km3CfOLaZxZ+DW8d4dNORMOBc217Q3xjWiua1Z+a2eh42f6THs6qciJaf7/UdlWlVpvnq6y9Dzr/TckeNf6bRkhbS6QW8v+xLuknH5owtw80ey3XDZjpGlLdUg/CSM/4fL/LKeqFiuYPc8+BavFzW8Vk6oWRq53I68X0rLb8UxCk5YhtUIns8X6fhwzvW5+Zc+TLazo0EerDmlu04mkQzmWzCJeIVmV0IltKroxJ0hdGJKE0iUJkoCQAAAAAAAAAAAAAAAAAAGHEjQpqWye9FZqtFnOutB0574ryMrYKz7LxlmHEvOhlKX5V5HPbh1ltHIlzZ9DVHcjKeFDSOQnT0BKIji6PXhtUtGNGkYdInK2qdiy8YlJyNinbNGkUUmzZhTZeIUmWxCJbSNtiES2kbXwiShYok6VSJAAAAAAAAAAAAAAAAAAAAAAAAAxgaGHBEaEHQQ0naLtUR0m0fZUOk2ezDRs9nGjbKojRtNUydCxIaQySAAAAAAAAAAAAAAAAAAAAAAAAAAAAAAAAAAAAAAAAAAAAAAAAAAAAAAAAAAAAAAAAAAAAAAAAAAAAAAAAAAAAAAAAAAAAAAAAAAAAAAAAAAAAAAAAAAAAAAAAAAAAAA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 y="1844824"/>
            <a:ext cx="8953602" cy="4307481"/>
            <a:chOff x="914401" y="1984004"/>
            <a:chExt cx="7312108" cy="3783201"/>
          </a:xfrm>
        </p:grpSpPr>
        <p:sp>
          <p:nvSpPr>
            <p:cNvPr id="3" name="TextBox 2"/>
            <p:cNvSpPr txBox="1"/>
            <p:nvPr/>
          </p:nvSpPr>
          <p:spPr>
            <a:xfrm>
              <a:off x="3433724" y="1984004"/>
              <a:ext cx="2357476" cy="405474"/>
            </a:xfrm>
            <a:prstGeom prst="rect">
              <a:avLst/>
            </a:prstGeom>
            <a:noFill/>
          </p:spPr>
          <p:txBody>
            <a:bodyPr wrap="square" rtlCol="0">
              <a:spAutoFit/>
            </a:bodyPr>
            <a:lstStyle/>
            <a:p>
              <a:r>
                <a:rPr lang="es-ES" sz="2400"/>
                <a:t>Liderazgo</a:t>
              </a:r>
            </a:p>
          </p:txBody>
        </p:sp>
        <p:sp>
          <p:nvSpPr>
            <p:cNvPr id="4" name="TextBox 3"/>
            <p:cNvSpPr txBox="1"/>
            <p:nvPr/>
          </p:nvSpPr>
          <p:spPr>
            <a:xfrm>
              <a:off x="6294784" y="2553197"/>
              <a:ext cx="1734378" cy="405474"/>
            </a:xfrm>
            <a:prstGeom prst="rect">
              <a:avLst/>
            </a:prstGeom>
            <a:noFill/>
          </p:spPr>
          <p:txBody>
            <a:bodyPr wrap="square" rtlCol="0">
              <a:spAutoFit/>
            </a:bodyPr>
            <a:lstStyle/>
            <a:p>
              <a:r>
                <a:rPr lang="es-ES" sz="2400"/>
                <a:t>Compromiso</a:t>
              </a:r>
            </a:p>
          </p:txBody>
        </p:sp>
        <p:sp>
          <p:nvSpPr>
            <p:cNvPr id="5" name="TextBox 4"/>
            <p:cNvSpPr txBox="1"/>
            <p:nvPr/>
          </p:nvSpPr>
          <p:spPr>
            <a:xfrm>
              <a:off x="1237422" y="4197531"/>
              <a:ext cx="2548052" cy="405474"/>
            </a:xfrm>
            <a:prstGeom prst="rect">
              <a:avLst/>
            </a:prstGeom>
            <a:noFill/>
          </p:spPr>
          <p:txBody>
            <a:bodyPr wrap="square" rtlCol="0">
              <a:spAutoFit/>
            </a:bodyPr>
            <a:lstStyle/>
            <a:p>
              <a:r>
                <a:rPr lang="es-ES" sz="2400"/>
                <a:t>Motivación</a:t>
              </a:r>
            </a:p>
          </p:txBody>
        </p:sp>
        <p:sp>
          <p:nvSpPr>
            <p:cNvPr id="6" name="TextBox 5"/>
            <p:cNvSpPr txBox="1"/>
            <p:nvPr/>
          </p:nvSpPr>
          <p:spPr>
            <a:xfrm>
              <a:off x="6588816" y="3944557"/>
              <a:ext cx="1637693" cy="405474"/>
            </a:xfrm>
            <a:prstGeom prst="rect">
              <a:avLst/>
            </a:prstGeom>
            <a:noFill/>
          </p:spPr>
          <p:txBody>
            <a:bodyPr wrap="square" rtlCol="0">
              <a:spAutoFit/>
            </a:bodyPr>
            <a:lstStyle/>
            <a:p>
              <a:r>
                <a:rPr lang="es-ES" sz="2400"/>
                <a:t>Expectativas</a:t>
              </a:r>
            </a:p>
          </p:txBody>
        </p:sp>
        <p:sp>
          <p:nvSpPr>
            <p:cNvPr id="7" name="TextBox 6"/>
            <p:cNvSpPr txBox="1"/>
            <p:nvPr/>
          </p:nvSpPr>
          <p:spPr>
            <a:xfrm>
              <a:off x="914401" y="2679684"/>
              <a:ext cx="3249034" cy="405474"/>
            </a:xfrm>
            <a:prstGeom prst="rect">
              <a:avLst/>
            </a:prstGeom>
            <a:noFill/>
          </p:spPr>
          <p:txBody>
            <a:bodyPr wrap="square" rtlCol="0">
              <a:spAutoFit/>
            </a:bodyPr>
            <a:lstStyle/>
            <a:p>
              <a:r>
                <a:rPr lang="es-ES" sz="2400" dirty="0"/>
                <a:t>Rendición de cuentas</a:t>
              </a:r>
            </a:p>
          </p:txBody>
        </p:sp>
        <p:sp>
          <p:nvSpPr>
            <p:cNvPr id="8" name="TextBox 7"/>
            <p:cNvSpPr txBox="1"/>
            <p:nvPr/>
          </p:nvSpPr>
          <p:spPr>
            <a:xfrm>
              <a:off x="2555776" y="4897059"/>
              <a:ext cx="2117520" cy="405474"/>
            </a:xfrm>
            <a:prstGeom prst="rect">
              <a:avLst/>
            </a:prstGeom>
            <a:noFill/>
          </p:spPr>
          <p:txBody>
            <a:bodyPr wrap="square" rtlCol="0">
              <a:spAutoFit/>
            </a:bodyPr>
            <a:lstStyle/>
            <a:p>
              <a:r>
                <a:rPr lang="es-ES" sz="2400"/>
                <a:t>Incentivos</a:t>
              </a:r>
            </a:p>
          </p:txBody>
        </p:sp>
        <p:sp>
          <p:nvSpPr>
            <p:cNvPr id="9" name="Curved Down Arrow 8"/>
            <p:cNvSpPr/>
            <p:nvPr/>
          </p:nvSpPr>
          <p:spPr>
            <a:xfrm rot="996488">
              <a:off x="5321272" y="2146294"/>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0" name="Curved Down Arrow 9"/>
            <p:cNvSpPr/>
            <p:nvPr/>
          </p:nvSpPr>
          <p:spPr>
            <a:xfrm rot="5628733">
              <a:off x="7242470" y="3323028"/>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Curved Down Arrow 10"/>
            <p:cNvSpPr/>
            <p:nvPr/>
          </p:nvSpPr>
          <p:spPr>
            <a:xfrm rot="7332148">
              <a:off x="6838821" y="4802088"/>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Curved Down Arrow 11"/>
            <p:cNvSpPr/>
            <p:nvPr/>
          </p:nvSpPr>
          <p:spPr>
            <a:xfrm rot="13481764">
              <a:off x="1760640" y="4832089"/>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 name="Curved Down Arrow 12"/>
            <p:cNvSpPr/>
            <p:nvPr/>
          </p:nvSpPr>
          <p:spPr>
            <a:xfrm rot="15238752">
              <a:off x="1320983" y="3549911"/>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4" name="Curved Down Arrow 13"/>
            <p:cNvSpPr/>
            <p:nvPr/>
          </p:nvSpPr>
          <p:spPr>
            <a:xfrm rot="19263742">
              <a:off x="2495002" y="2124243"/>
              <a:ext cx="685800" cy="304800"/>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7" name="TextBox 16"/>
            <p:cNvSpPr txBox="1"/>
            <p:nvPr/>
          </p:nvSpPr>
          <p:spPr>
            <a:xfrm>
              <a:off x="5471493" y="5082942"/>
              <a:ext cx="1219051" cy="405474"/>
            </a:xfrm>
            <a:prstGeom prst="rect">
              <a:avLst/>
            </a:prstGeom>
            <a:noFill/>
          </p:spPr>
          <p:txBody>
            <a:bodyPr wrap="none" rtlCol="0">
              <a:spAutoFit/>
            </a:bodyPr>
            <a:lstStyle/>
            <a:p>
              <a:r>
                <a:rPr lang="es-ES" sz="2400"/>
                <a:t>Solidaridad</a:t>
              </a:r>
            </a:p>
          </p:txBody>
        </p:sp>
        <p:sp>
          <p:nvSpPr>
            <p:cNvPr id="21" name="Curved Down Arrow 20"/>
            <p:cNvSpPr/>
            <p:nvPr/>
          </p:nvSpPr>
          <p:spPr>
            <a:xfrm rot="10800000">
              <a:off x="4060136" y="5462404"/>
              <a:ext cx="990600" cy="304801"/>
            </a:xfrm>
            <a:prstGeom prst="curved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
        <p:nvSpPr>
          <p:cNvPr id="23" name="Content Placeholder 7"/>
          <p:cNvSpPr txBox="1">
            <a:spLocks/>
          </p:cNvSpPr>
          <p:nvPr/>
        </p:nvSpPr>
        <p:spPr>
          <a:xfrm>
            <a:off x="1763688" y="62944"/>
            <a:ext cx="7776864" cy="523220"/>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b="1" dirty="0">
                <a:solidFill>
                  <a:schemeClr val="bg1"/>
                </a:solidFill>
              </a:rPr>
              <a:t>¿POR QUÉ UN ENFOQUE MULTISECTORIAL?</a:t>
            </a:r>
          </a:p>
        </p:txBody>
      </p:sp>
      <p:grpSp>
        <p:nvGrpSpPr>
          <p:cNvPr id="29" name="Group 28"/>
          <p:cNvGrpSpPr/>
          <p:nvPr/>
        </p:nvGrpSpPr>
        <p:grpSpPr>
          <a:xfrm>
            <a:off x="2195736" y="3068960"/>
            <a:ext cx="4536504" cy="1872208"/>
            <a:chOff x="1223628" y="2420888"/>
            <a:chExt cx="6804756" cy="2646915"/>
          </a:xfrm>
        </p:grpSpPr>
        <p:grpSp>
          <p:nvGrpSpPr>
            <p:cNvPr id="30" name="Group 29"/>
            <p:cNvGrpSpPr/>
            <p:nvPr/>
          </p:nvGrpSpPr>
          <p:grpSpPr>
            <a:xfrm>
              <a:off x="1223628" y="2420888"/>
              <a:ext cx="6804756" cy="2646915"/>
              <a:chOff x="1223628" y="2420888"/>
              <a:chExt cx="6804756" cy="2646915"/>
            </a:xfrm>
          </p:grpSpPr>
          <p:sp>
            <p:nvSpPr>
              <p:cNvPr id="32" name="Rectangle 31"/>
              <p:cNvSpPr/>
              <p:nvPr/>
            </p:nvSpPr>
            <p:spPr>
              <a:xfrm>
                <a:off x="1331640" y="2420888"/>
                <a:ext cx="6696744" cy="26469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223628" y="2847749"/>
                <a:ext cx="2296782" cy="2219175"/>
              </a:xfrm>
              <a:prstGeom prst="rect">
                <a:avLst/>
              </a:prstGeom>
              <a:noFill/>
            </p:spPr>
            <p:txBody>
              <a:bodyPr wrap="none" rtlCol="0">
                <a:spAutoFit/>
              </a:bodyPr>
              <a:lstStyle/>
              <a:p>
                <a:pPr marL="342900" indent="-342900">
                  <a:buFont typeface="Arial" panose="020B0604020202020204" pitchFamily="34" charset="0"/>
                  <a:buChar char="•"/>
                </a:pPr>
                <a:r>
                  <a:rPr lang="es-ES" sz="1600" b="1" u="sng" dirty="0">
                    <a:solidFill>
                      <a:schemeClr val="bg1"/>
                    </a:solidFill>
                  </a:rPr>
                  <a:t>Personas</a:t>
                </a:r>
              </a:p>
              <a:p>
                <a:pPr marL="342900" indent="-342900">
                  <a:buFont typeface="Arial" panose="020B0604020202020204" pitchFamily="34" charset="0"/>
                  <a:buChar char="•"/>
                </a:pPr>
                <a:r>
                  <a:rPr lang="es-ES" sz="1600" dirty="0">
                    <a:solidFill>
                      <a:schemeClr val="bg1"/>
                    </a:solidFill>
                  </a:rPr>
                  <a:t>Conocimiento</a:t>
                </a:r>
              </a:p>
              <a:p>
                <a:pPr marL="342900" indent="-342900">
                  <a:buFont typeface="Arial" panose="020B0604020202020204" pitchFamily="34" charset="0"/>
                  <a:buChar char="•"/>
                </a:pPr>
                <a:r>
                  <a:rPr lang="es-ES" sz="1600" dirty="0">
                    <a:solidFill>
                      <a:schemeClr val="bg1"/>
                    </a:solidFill>
                  </a:rPr>
                  <a:t>Experiencia</a:t>
                </a:r>
              </a:p>
              <a:p>
                <a:pPr marL="342900" indent="-342900">
                  <a:buFont typeface="Arial" panose="020B0604020202020204" pitchFamily="34" charset="0"/>
                  <a:buChar char="•"/>
                </a:pPr>
                <a:r>
                  <a:rPr lang="es-ES" sz="1600" dirty="0">
                    <a:solidFill>
                      <a:schemeClr val="bg1"/>
                    </a:solidFill>
                  </a:rPr>
                  <a:t>Competencias</a:t>
                </a:r>
              </a:p>
              <a:p>
                <a:pPr marL="342900" indent="-342900">
                  <a:buFont typeface="Arial" panose="020B0604020202020204" pitchFamily="34" charset="0"/>
                  <a:buChar char="•"/>
                </a:pPr>
                <a:r>
                  <a:rPr lang="es-ES" sz="1600" dirty="0">
                    <a:solidFill>
                      <a:schemeClr val="bg1"/>
                    </a:solidFill>
                  </a:rPr>
                  <a:t>Asociados</a:t>
                </a:r>
              </a:p>
              <a:p>
                <a:pPr marL="342900" indent="-342900">
                  <a:buFont typeface="Arial" panose="020B0604020202020204" pitchFamily="34" charset="0"/>
                  <a:buChar char="•"/>
                </a:pPr>
                <a:endParaRPr lang="en-US" sz="1600" dirty="0">
                  <a:solidFill>
                    <a:schemeClr val="bg1"/>
                  </a:solidFill>
                </a:endParaRPr>
              </a:p>
            </p:txBody>
          </p:sp>
          <p:sp>
            <p:nvSpPr>
              <p:cNvPr id="34" name="TextBox 33"/>
              <p:cNvSpPr txBox="1"/>
              <p:nvPr/>
            </p:nvSpPr>
            <p:spPr>
              <a:xfrm>
                <a:off x="5328084" y="2924943"/>
                <a:ext cx="2258310" cy="1522964"/>
              </a:xfrm>
              <a:prstGeom prst="rect">
                <a:avLst/>
              </a:prstGeom>
              <a:noFill/>
            </p:spPr>
            <p:txBody>
              <a:bodyPr wrap="none" rtlCol="0">
                <a:spAutoFit/>
              </a:bodyPr>
              <a:lstStyle/>
              <a:p>
                <a:pPr marL="342900" indent="-342900">
                  <a:buFont typeface="Arial" panose="020B0604020202020204" pitchFamily="34" charset="0"/>
                  <a:buChar char="•"/>
                </a:pPr>
                <a:r>
                  <a:rPr lang="es-ES" sz="1600" b="1" u="sng" dirty="0">
                    <a:solidFill>
                      <a:schemeClr val="bg1"/>
                    </a:solidFill>
                  </a:rPr>
                  <a:t>Finanzas</a:t>
                </a:r>
              </a:p>
              <a:p>
                <a:pPr marL="342900" indent="-342900">
                  <a:buFont typeface="Arial" panose="020B0604020202020204" pitchFamily="34" charset="0"/>
                  <a:buChar char="•"/>
                </a:pPr>
                <a:r>
                  <a:rPr lang="es-ES" sz="1600" dirty="0">
                    <a:solidFill>
                      <a:schemeClr val="bg1"/>
                    </a:solidFill>
                  </a:rPr>
                  <a:t>Herramientas</a:t>
                </a:r>
              </a:p>
              <a:p>
                <a:pPr marL="342900" indent="-342900">
                  <a:buFont typeface="Arial" panose="020B0604020202020204" pitchFamily="34" charset="0"/>
                  <a:buChar char="•"/>
                </a:pPr>
                <a:r>
                  <a:rPr lang="es-ES" sz="1600" dirty="0">
                    <a:solidFill>
                      <a:schemeClr val="bg1"/>
                    </a:solidFill>
                  </a:rPr>
                  <a:t>Equipos</a:t>
                </a:r>
              </a:p>
              <a:p>
                <a:pPr marL="342900" indent="-342900">
                  <a:buFont typeface="Arial" panose="020B0604020202020204" pitchFamily="34" charset="0"/>
                  <a:buChar char="•"/>
                </a:pPr>
                <a:r>
                  <a:rPr lang="es-ES" sz="1600" dirty="0">
                    <a:solidFill>
                      <a:schemeClr val="bg1"/>
                    </a:solidFill>
                  </a:rPr>
                  <a:t>Instalaciones</a:t>
                </a:r>
              </a:p>
            </p:txBody>
          </p:sp>
        </p:grpSp>
        <p:pic>
          <p:nvPicPr>
            <p:cNvPr id="31"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2831" y="3284985"/>
              <a:ext cx="1296144" cy="12961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8325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08720"/>
            <a:ext cx="8229600" cy="792162"/>
          </a:xfrm>
        </p:spPr>
        <p:txBody>
          <a:bodyPr>
            <a:noAutofit/>
          </a:bodyPr>
          <a:lstStyle/>
          <a:p>
            <a:r>
              <a:rPr lang="es-ES" sz="3000" u="sng">
                <a:solidFill>
                  <a:srgbClr val="006182"/>
                </a:solidFill>
              </a:rPr>
              <a:t>6</a:t>
            </a:r>
            <a:r>
              <a:rPr lang="es-ES" sz="3000" b="1" u="sng">
                <a:solidFill>
                  <a:srgbClr val="006182"/>
                </a:solidFill>
              </a:rPr>
              <a:t>. Mantenimiento y reparaciones</a:t>
            </a:r>
          </a:p>
        </p:txBody>
      </p: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16" y="2132856"/>
            <a:ext cx="3109650"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437112"/>
            <a:ext cx="2680732" cy="18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ontent Placeholder 7"/>
          <p:cNvSpPr txBox="1">
            <a:spLocks/>
          </p:cNvSpPr>
          <p:nvPr/>
        </p:nvSpPr>
        <p:spPr>
          <a:xfrm>
            <a:off x="1547664" y="62944"/>
            <a:ext cx="8208912" cy="523220"/>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b="1" dirty="0">
                <a:solidFill>
                  <a:schemeClr val="bg1"/>
                </a:solidFill>
              </a:rPr>
              <a:t>¿POR QUÉ UN ENFOQUE MULTISECTORIAL?</a:t>
            </a:r>
          </a:p>
        </p:txBody>
      </p:sp>
      <p:graphicFrame>
        <p:nvGraphicFramePr>
          <p:cNvPr id="4" name="Diagramme 3"/>
          <p:cNvGraphicFramePr/>
          <p:nvPr>
            <p:extLst>
              <p:ext uri="{D42A27DB-BD31-4B8C-83A1-F6EECF244321}">
                <p14:modId xmlns:p14="http://schemas.microsoft.com/office/powerpoint/2010/main" val="2329856792"/>
              </p:ext>
            </p:extLst>
          </p:nvPr>
        </p:nvGraphicFramePr>
        <p:xfrm>
          <a:off x="2771800" y="1412776"/>
          <a:ext cx="7056784"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3442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79512" y="3861048"/>
            <a:ext cx="2520280" cy="2996952"/>
          </a:xfrm>
          <a:prstGeom prst="rect">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908720"/>
            <a:ext cx="3131840" cy="2808312"/>
          </a:xfrm>
          <a:prstGeom prst="rect">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555776" y="3068960"/>
            <a:ext cx="3024336" cy="2376264"/>
          </a:xfrm>
          <a:prstGeom prst="rect">
            <a:avLst/>
          </a:prstGeom>
          <a:solidFill>
            <a:srgbClr val="FFFFFF"/>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08707" y="251936"/>
            <a:ext cx="8511765" cy="553998"/>
          </a:xfrm>
          <a:prstGeom prst="rect">
            <a:avLst/>
          </a:prstGeom>
          <a:noFill/>
        </p:spPr>
        <p:txBody>
          <a:bodyPr wrap="none" rtlCol="0">
            <a:spAutoFit/>
          </a:bodyPr>
          <a:lstStyle/>
          <a:p>
            <a:r>
              <a:rPr lang="es-ES" sz="3000" b="1" u="sng">
                <a:solidFill>
                  <a:srgbClr val="006182"/>
                </a:solidFill>
              </a:rPr>
              <a:t>La nutrición como sistema funcional y eficaz</a:t>
            </a:r>
          </a:p>
        </p:txBody>
      </p:sp>
      <p:grpSp>
        <p:nvGrpSpPr>
          <p:cNvPr id="11" name="Group 10"/>
          <p:cNvGrpSpPr/>
          <p:nvPr/>
        </p:nvGrpSpPr>
        <p:grpSpPr>
          <a:xfrm>
            <a:off x="467544" y="4005064"/>
            <a:ext cx="1965321" cy="2664296"/>
            <a:chOff x="2717466" y="526258"/>
            <a:chExt cx="6055377" cy="6250647"/>
          </a:xfrm>
        </p:grpSpPr>
        <p:sp>
          <p:nvSpPr>
            <p:cNvPr id="12" name="TextBox 11"/>
            <p:cNvSpPr txBox="1"/>
            <p:nvPr/>
          </p:nvSpPr>
          <p:spPr>
            <a:xfrm>
              <a:off x="2791659" y="526258"/>
              <a:ext cx="1505540" cy="505448"/>
            </a:xfrm>
            <a:prstGeom prst="rect">
              <a:avLst/>
            </a:prstGeom>
            <a:noFill/>
          </p:spPr>
          <p:txBody>
            <a:bodyPr wrap="none" rtlCol="0">
              <a:spAutoFit/>
            </a:bodyPr>
            <a:lstStyle/>
            <a:p>
              <a:r>
                <a:rPr lang="es-ES" sz="800">
                  <a:solidFill>
                    <a:schemeClr val="accent1">
                      <a:lumMod val="75000"/>
                    </a:schemeClr>
                  </a:solidFill>
                </a:rPr>
                <a:t>Salud</a:t>
              </a:r>
            </a:p>
          </p:txBody>
        </p:sp>
        <p:sp>
          <p:nvSpPr>
            <p:cNvPr id="13" name="TextBox 12"/>
            <p:cNvSpPr txBox="1"/>
            <p:nvPr/>
          </p:nvSpPr>
          <p:spPr>
            <a:xfrm>
              <a:off x="3826790" y="526258"/>
              <a:ext cx="1127087" cy="505448"/>
            </a:xfrm>
            <a:prstGeom prst="rect">
              <a:avLst/>
            </a:prstGeom>
            <a:noFill/>
          </p:spPr>
          <p:txBody>
            <a:bodyPr wrap="none" rtlCol="0">
              <a:spAutoFit/>
            </a:bodyPr>
            <a:lstStyle/>
            <a:p>
              <a:r>
                <a:rPr lang="es-ES" sz="800" dirty="0" err="1">
                  <a:solidFill>
                    <a:schemeClr val="accent1">
                      <a:lumMod val="75000"/>
                    </a:schemeClr>
                  </a:solidFill>
                </a:rPr>
                <a:t>Agric</a:t>
              </a:r>
              <a:r>
                <a:rPr lang="es-ES" sz="800" dirty="0">
                  <a:solidFill>
                    <a:schemeClr val="accent1">
                      <a:lumMod val="75000"/>
                    </a:schemeClr>
                  </a:solidFill>
                </a:rPr>
                <a:t>.</a:t>
              </a:r>
            </a:p>
          </p:txBody>
        </p:sp>
        <p:sp>
          <p:nvSpPr>
            <p:cNvPr id="14" name="TextBox 13"/>
            <p:cNvSpPr txBox="1"/>
            <p:nvPr/>
          </p:nvSpPr>
          <p:spPr>
            <a:xfrm>
              <a:off x="5179331" y="526258"/>
              <a:ext cx="1243618" cy="505448"/>
            </a:xfrm>
            <a:prstGeom prst="rect">
              <a:avLst/>
            </a:prstGeom>
            <a:noFill/>
          </p:spPr>
          <p:txBody>
            <a:bodyPr wrap="none" rtlCol="0">
              <a:spAutoFit/>
            </a:bodyPr>
            <a:lstStyle/>
            <a:p>
              <a:r>
                <a:rPr lang="es-ES" sz="800">
                  <a:solidFill>
                    <a:schemeClr val="accent1">
                      <a:lumMod val="75000"/>
                    </a:schemeClr>
                  </a:solidFill>
                </a:rPr>
                <a:t>Educ.</a:t>
              </a:r>
            </a:p>
          </p:txBody>
        </p:sp>
        <p:sp>
          <p:nvSpPr>
            <p:cNvPr id="15" name="TextBox 14"/>
            <p:cNvSpPr txBox="1"/>
            <p:nvPr/>
          </p:nvSpPr>
          <p:spPr>
            <a:xfrm>
              <a:off x="6394766" y="526258"/>
              <a:ext cx="1599228" cy="505448"/>
            </a:xfrm>
            <a:prstGeom prst="rect">
              <a:avLst/>
            </a:prstGeom>
            <a:noFill/>
          </p:spPr>
          <p:txBody>
            <a:bodyPr wrap="none" rtlCol="0">
              <a:spAutoFit/>
            </a:bodyPr>
            <a:lstStyle/>
            <a:p>
              <a:r>
                <a:rPr lang="es-ES" sz="800">
                  <a:solidFill>
                    <a:schemeClr val="accent1">
                      <a:lumMod val="75000"/>
                    </a:schemeClr>
                  </a:solidFill>
                </a:rPr>
                <a:t>Género</a:t>
              </a:r>
            </a:p>
          </p:txBody>
        </p:sp>
        <p:sp>
          <p:nvSpPr>
            <p:cNvPr id="16" name="TextBox 15"/>
            <p:cNvSpPr txBox="1"/>
            <p:nvPr/>
          </p:nvSpPr>
          <p:spPr>
            <a:xfrm>
              <a:off x="7729720" y="526258"/>
              <a:ext cx="1043123" cy="505448"/>
            </a:xfrm>
            <a:prstGeom prst="rect">
              <a:avLst/>
            </a:prstGeom>
            <a:noFill/>
          </p:spPr>
          <p:txBody>
            <a:bodyPr wrap="none" rtlCol="0">
              <a:spAutoFit/>
            </a:bodyPr>
            <a:lstStyle/>
            <a:p>
              <a:r>
                <a:rPr lang="es-ES" sz="800">
                  <a:solidFill>
                    <a:schemeClr val="accent1">
                      <a:lumMod val="75000"/>
                    </a:schemeClr>
                  </a:solidFill>
                </a:rPr>
                <a:t>etc.</a:t>
              </a:r>
            </a:p>
          </p:txBody>
        </p:sp>
        <p:pic>
          <p:nvPicPr>
            <p:cNvPr id="18"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062" y="914400"/>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855" y="959164"/>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754" y="959164"/>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769" y="959164"/>
              <a:ext cx="596759" cy="441311"/>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Oval 21"/>
            <p:cNvSpPr/>
            <p:nvPr/>
          </p:nvSpPr>
          <p:spPr>
            <a:xfrm>
              <a:off x="5150265" y="5774822"/>
              <a:ext cx="276366" cy="1982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Rounded Rectangle 22"/>
            <p:cNvSpPr/>
            <p:nvPr/>
          </p:nvSpPr>
          <p:spPr>
            <a:xfrm>
              <a:off x="2807293" y="2998993"/>
              <a:ext cx="4628002" cy="442198"/>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p:cNvSpPr txBox="1"/>
            <p:nvPr/>
          </p:nvSpPr>
          <p:spPr>
            <a:xfrm>
              <a:off x="2819402" y="2971801"/>
              <a:ext cx="4539953" cy="794274"/>
            </a:xfrm>
            <a:prstGeom prst="rect">
              <a:avLst/>
            </a:prstGeom>
            <a:solidFill>
              <a:srgbClr val="289191"/>
            </a:solidFill>
          </p:spPr>
          <p:txBody>
            <a:bodyPr wrap="square" rtlCol="0">
              <a:spAutoFit/>
            </a:bodyPr>
            <a:lstStyle/>
            <a:p>
              <a:pPr algn="ctr"/>
              <a:r>
                <a:rPr lang="es-ES" sz="800">
                  <a:solidFill>
                    <a:schemeClr val="bg1"/>
                  </a:solidFill>
                </a:rPr>
                <a:t>Comité de coordinación de distrito</a:t>
              </a:r>
            </a:p>
          </p:txBody>
        </p:sp>
        <p:sp>
          <p:nvSpPr>
            <p:cNvPr id="25" name="Rounded Rectangle 24"/>
            <p:cNvSpPr/>
            <p:nvPr/>
          </p:nvSpPr>
          <p:spPr>
            <a:xfrm>
              <a:off x="2807293" y="4226491"/>
              <a:ext cx="4819828" cy="63354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TextBox 25"/>
            <p:cNvSpPr txBox="1"/>
            <p:nvPr/>
          </p:nvSpPr>
          <p:spPr>
            <a:xfrm>
              <a:off x="3383060" y="4343400"/>
              <a:ext cx="3052539" cy="505448"/>
            </a:xfrm>
            <a:prstGeom prst="rect">
              <a:avLst/>
            </a:prstGeom>
            <a:solidFill>
              <a:schemeClr val="tx2"/>
            </a:solidFill>
          </p:spPr>
          <p:txBody>
            <a:bodyPr wrap="none" rtlCol="0">
              <a:spAutoFit/>
            </a:bodyPr>
            <a:lstStyle/>
            <a:p>
              <a:r>
                <a:rPr lang="es-ES" sz="800" dirty="0">
                  <a:solidFill>
                    <a:schemeClr val="bg1"/>
                  </a:solidFill>
                </a:rPr>
                <a:t>Equipo de subdistrito</a:t>
              </a:r>
            </a:p>
          </p:txBody>
        </p:sp>
        <p:cxnSp>
          <p:nvCxnSpPr>
            <p:cNvPr id="27" name="Straight Arrow Connector 26"/>
            <p:cNvCxnSpPr/>
            <p:nvPr/>
          </p:nvCxnSpPr>
          <p:spPr>
            <a:xfrm>
              <a:off x="2941178" y="1847910"/>
              <a:ext cx="354314" cy="6884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526921" y="1847910"/>
              <a:ext cx="270238" cy="12171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14300" y="1868494"/>
              <a:ext cx="210671" cy="6934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690269" y="1868494"/>
              <a:ext cx="224831" cy="1064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871860" y="1981201"/>
              <a:ext cx="48057" cy="4752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687107" y="1981201"/>
              <a:ext cx="203652" cy="5551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91585" y="1981201"/>
              <a:ext cx="133884" cy="9516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192721" y="4917616"/>
              <a:ext cx="1092136" cy="859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52085" y="4834274"/>
              <a:ext cx="363015" cy="859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418034" y="5774822"/>
              <a:ext cx="276366" cy="1982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Oval 36"/>
            <p:cNvSpPr/>
            <p:nvPr/>
          </p:nvSpPr>
          <p:spPr>
            <a:xfrm>
              <a:off x="4882497" y="5774822"/>
              <a:ext cx="276366" cy="1982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Oval 37"/>
            <p:cNvSpPr/>
            <p:nvPr/>
          </p:nvSpPr>
          <p:spPr>
            <a:xfrm>
              <a:off x="4606131" y="5774822"/>
              <a:ext cx="276366" cy="1982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39" name="Straight Arrow Connector 38"/>
            <p:cNvCxnSpPr/>
            <p:nvPr/>
          </p:nvCxnSpPr>
          <p:spPr>
            <a:xfrm flipH="1">
              <a:off x="5374760" y="4776698"/>
              <a:ext cx="384755" cy="916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918757" y="4868776"/>
              <a:ext cx="803305" cy="99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484976" y="1868494"/>
              <a:ext cx="161332" cy="6934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185276" y="3526569"/>
              <a:ext cx="0" cy="6202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547787" y="3551973"/>
              <a:ext cx="0" cy="6202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67400" y="3551973"/>
              <a:ext cx="0" cy="6202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57701" y="3551973"/>
              <a:ext cx="0" cy="6202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2717466" y="1451363"/>
              <a:ext cx="5512134" cy="396547"/>
            </a:xfrm>
            <a:prstGeom prst="roundRect">
              <a:avLst/>
            </a:prstGeom>
            <a:solidFill>
              <a:schemeClr val="accent1">
                <a:lumMod val="75000"/>
              </a:schemeClr>
            </a:solidFill>
            <a:ln>
              <a:solidFill>
                <a:srgbClr val="006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 name="TextBox 46"/>
            <p:cNvSpPr txBox="1"/>
            <p:nvPr/>
          </p:nvSpPr>
          <p:spPr>
            <a:xfrm>
              <a:off x="2807290" y="1447800"/>
              <a:ext cx="5224499" cy="794274"/>
            </a:xfrm>
            <a:prstGeom prst="rect">
              <a:avLst/>
            </a:prstGeom>
            <a:noFill/>
            <a:ln>
              <a:solidFill>
                <a:schemeClr val="accent1">
                  <a:lumMod val="75000"/>
                </a:schemeClr>
              </a:solidFill>
            </a:ln>
          </p:spPr>
          <p:txBody>
            <a:bodyPr wrap="square" rtlCol="0">
              <a:spAutoFit/>
            </a:bodyPr>
            <a:lstStyle/>
            <a:p>
              <a:pPr algn="ctr"/>
              <a:r>
                <a:rPr lang="es-ES" sz="800">
                  <a:solidFill>
                    <a:schemeClr val="bg1"/>
                  </a:solidFill>
                </a:rPr>
                <a:t>Comité de coordinación nacional</a:t>
              </a:r>
            </a:p>
          </p:txBody>
        </p:sp>
        <p:sp>
          <p:nvSpPr>
            <p:cNvPr id="48" name="Rounded Rectangle 47"/>
            <p:cNvSpPr/>
            <p:nvPr/>
          </p:nvSpPr>
          <p:spPr>
            <a:xfrm>
              <a:off x="3505200" y="6248400"/>
              <a:ext cx="3927169" cy="52850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rgbClr val="006182"/>
                  </a:solidFill>
                </a:rPr>
                <a:t>Comunidades y hogares</a:t>
              </a:r>
            </a:p>
          </p:txBody>
        </p:sp>
        <p:pic>
          <p:nvPicPr>
            <p:cNvPr id="49"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561925"/>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193" y="2514600"/>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092" y="2514600"/>
              <a:ext cx="596759" cy="441311"/>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2" descr="https://encrypted-tbn2.gstatic.com/images?q=tbn:ANd9GcQqlEQQR17_9kEsR2IepF84KAxJ2YPdD9yiPA2oYox_1sovUlMn8pv88s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107" y="2514600"/>
              <a:ext cx="596759" cy="441311"/>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Isosceles Triangle 52"/>
            <p:cNvSpPr/>
            <p:nvPr/>
          </p:nvSpPr>
          <p:spPr>
            <a:xfrm>
              <a:off x="2895600" y="3068960"/>
              <a:ext cx="220430" cy="219601"/>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Isosceles Triangle 53"/>
            <p:cNvSpPr/>
            <p:nvPr/>
          </p:nvSpPr>
          <p:spPr>
            <a:xfrm>
              <a:off x="2895600" y="1553215"/>
              <a:ext cx="220430" cy="219601"/>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56" name="Group 55"/>
          <p:cNvGrpSpPr/>
          <p:nvPr/>
        </p:nvGrpSpPr>
        <p:grpSpPr>
          <a:xfrm>
            <a:off x="107504" y="1052736"/>
            <a:ext cx="2778305" cy="2610437"/>
            <a:chOff x="1504663" y="1447800"/>
            <a:chExt cx="5325530" cy="4482359"/>
          </a:xfrm>
        </p:grpSpPr>
        <p:sp>
          <p:nvSpPr>
            <p:cNvPr id="57" name="Oval 56"/>
            <p:cNvSpPr/>
            <p:nvPr/>
          </p:nvSpPr>
          <p:spPr>
            <a:xfrm>
              <a:off x="3124200" y="2925128"/>
              <a:ext cx="2259933" cy="1908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TextBox 57"/>
            <p:cNvSpPr txBox="1"/>
            <p:nvPr/>
          </p:nvSpPr>
          <p:spPr>
            <a:xfrm>
              <a:off x="3462489" y="1447800"/>
              <a:ext cx="2191435" cy="1004112"/>
            </a:xfrm>
            <a:prstGeom prst="rect">
              <a:avLst/>
            </a:prstGeom>
            <a:noFill/>
          </p:spPr>
          <p:txBody>
            <a:bodyPr wrap="none" rtlCol="0">
              <a:spAutoFit/>
            </a:bodyPr>
            <a:lstStyle/>
            <a:p>
              <a:r>
                <a:rPr lang="es-ES" sz="800" dirty="0"/>
                <a:t>Establecimiento</a:t>
              </a:r>
            </a:p>
            <a:p>
              <a:r>
                <a:rPr lang="es-ES" sz="800" dirty="0"/>
                <a:t>de un entendimiento</a:t>
              </a:r>
            </a:p>
            <a:p>
              <a:r>
                <a:rPr lang="es-ES" sz="800" dirty="0" smtClean="0"/>
                <a:t>común, visión </a:t>
              </a:r>
              <a:r>
                <a:rPr lang="es-ES" sz="800" dirty="0"/>
                <a:t>y</a:t>
              </a:r>
            </a:p>
            <a:p>
              <a:r>
                <a:rPr lang="es-ES" sz="800" dirty="0"/>
                <a:t>propósito</a:t>
              </a:r>
            </a:p>
          </p:txBody>
        </p:sp>
        <p:sp>
          <p:nvSpPr>
            <p:cNvPr id="59" name="TextBox 58"/>
            <p:cNvSpPr txBox="1"/>
            <p:nvPr/>
          </p:nvSpPr>
          <p:spPr>
            <a:xfrm>
              <a:off x="6041751" y="3392268"/>
              <a:ext cx="788442" cy="565723"/>
            </a:xfrm>
            <a:prstGeom prst="rect">
              <a:avLst/>
            </a:prstGeom>
            <a:noFill/>
          </p:spPr>
          <p:txBody>
            <a:bodyPr wrap="none" rtlCol="0">
              <a:spAutoFit/>
            </a:bodyPr>
            <a:lstStyle/>
            <a:p>
              <a:r>
                <a:rPr lang="es-ES" sz="800"/>
                <a:t>Equipo</a:t>
              </a:r>
            </a:p>
            <a:p>
              <a:r>
                <a:rPr lang="es-ES" sz="800"/>
                <a:t>de diseño</a:t>
              </a:r>
            </a:p>
          </p:txBody>
        </p:sp>
        <p:sp>
          <p:nvSpPr>
            <p:cNvPr id="60" name="TextBox 59"/>
            <p:cNvSpPr txBox="1"/>
            <p:nvPr/>
          </p:nvSpPr>
          <p:spPr>
            <a:xfrm>
              <a:off x="3614284" y="3276600"/>
              <a:ext cx="1638352" cy="1004112"/>
            </a:xfrm>
            <a:prstGeom prst="rect">
              <a:avLst/>
            </a:prstGeom>
            <a:noFill/>
          </p:spPr>
          <p:txBody>
            <a:bodyPr wrap="none" rtlCol="0">
              <a:spAutoFit/>
            </a:bodyPr>
            <a:lstStyle/>
            <a:p>
              <a:r>
                <a:rPr lang="es-ES" sz="800" dirty="0">
                  <a:solidFill>
                    <a:schemeClr val="bg1"/>
                  </a:solidFill>
                </a:rPr>
                <a:t>Espacios</a:t>
              </a:r>
              <a:r>
                <a:rPr lang="es-ES" sz="800" dirty="0" smtClean="0">
                  <a:solidFill>
                    <a:schemeClr val="bg1"/>
                  </a:solidFill>
                </a:rPr>
                <a:t>/</a:t>
              </a:r>
              <a:br>
                <a:rPr lang="es-ES" sz="800" dirty="0" smtClean="0">
                  <a:solidFill>
                    <a:schemeClr val="bg1"/>
                  </a:solidFill>
                </a:rPr>
              </a:br>
              <a:r>
                <a:rPr lang="es-ES" sz="800" dirty="0" smtClean="0">
                  <a:solidFill>
                    <a:schemeClr val="bg1"/>
                  </a:solidFill>
                </a:rPr>
                <a:t>Oportunidades</a:t>
              </a:r>
              <a:endParaRPr lang="es-ES" sz="800" dirty="0">
                <a:solidFill>
                  <a:schemeClr val="bg1"/>
                </a:solidFill>
              </a:endParaRPr>
            </a:p>
            <a:p>
              <a:r>
                <a:rPr lang="es-ES" sz="800" dirty="0">
                  <a:solidFill>
                    <a:schemeClr val="bg1"/>
                  </a:solidFill>
                </a:rPr>
                <a:t>de trabajo</a:t>
              </a:r>
            </a:p>
            <a:p>
              <a:r>
                <a:rPr lang="es-ES" sz="800" dirty="0" smtClean="0">
                  <a:solidFill>
                    <a:schemeClr val="bg1"/>
                  </a:solidFill>
                </a:rPr>
                <a:t>comunes</a:t>
              </a:r>
              <a:endParaRPr lang="es-ES" sz="800" dirty="0">
                <a:solidFill>
                  <a:schemeClr val="bg1"/>
                </a:solidFill>
              </a:endParaRPr>
            </a:p>
          </p:txBody>
        </p:sp>
        <p:sp>
          <p:nvSpPr>
            <p:cNvPr id="61" name="TextBox 60"/>
            <p:cNvSpPr txBox="1"/>
            <p:nvPr/>
          </p:nvSpPr>
          <p:spPr>
            <a:xfrm>
              <a:off x="3584777" y="4953000"/>
              <a:ext cx="1470133" cy="977159"/>
            </a:xfrm>
            <a:prstGeom prst="rect">
              <a:avLst/>
            </a:prstGeom>
            <a:noFill/>
          </p:spPr>
          <p:txBody>
            <a:bodyPr wrap="none" rtlCol="0">
              <a:spAutoFit/>
            </a:bodyPr>
            <a:lstStyle/>
            <a:p>
              <a:r>
                <a:rPr lang="es-ES" sz="800"/>
                <a:t>Comunicación</a:t>
              </a:r>
            </a:p>
            <a:p>
              <a:r>
                <a:rPr lang="es-ES" sz="800"/>
                <a:t>y armonización</a:t>
              </a:r>
            </a:p>
            <a:p>
              <a:r>
                <a:rPr lang="es-ES" sz="800"/>
                <a:t>con otras</a:t>
              </a:r>
            </a:p>
            <a:p>
              <a:r>
                <a:rPr lang="es-ES" sz="800"/>
                <a:t>partes interesadas</a:t>
              </a:r>
            </a:p>
          </p:txBody>
        </p:sp>
        <p:sp>
          <p:nvSpPr>
            <p:cNvPr id="62" name="TextBox 61"/>
            <p:cNvSpPr txBox="1"/>
            <p:nvPr/>
          </p:nvSpPr>
          <p:spPr>
            <a:xfrm>
              <a:off x="1504663" y="3392270"/>
              <a:ext cx="1183425" cy="565723"/>
            </a:xfrm>
            <a:prstGeom prst="rect">
              <a:avLst/>
            </a:prstGeom>
            <a:noFill/>
          </p:spPr>
          <p:txBody>
            <a:bodyPr wrap="none" rtlCol="0">
              <a:spAutoFit/>
            </a:bodyPr>
            <a:lstStyle/>
            <a:p>
              <a:pPr algn="ctr"/>
              <a:r>
                <a:rPr lang="es-ES" sz="800"/>
                <a:t>Equipo de</a:t>
              </a:r>
            </a:p>
            <a:p>
              <a:pPr algn="ctr"/>
              <a:r>
                <a:rPr lang="es-ES" sz="800"/>
                <a:t>ingeniería</a:t>
              </a:r>
            </a:p>
          </p:txBody>
        </p:sp>
        <p:sp>
          <p:nvSpPr>
            <p:cNvPr id="63" name="Right Arrow 62"/>
            <p:cNvSpPr/>
            <p:nvPr/>
          </p:nvSpPr>
          <p:spPr>
            <a:xfrm rot="2418983">
              <a:off x="5188188" y="242770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 name="Right Arrow 63"/>
            <p:cNvSpPr/>
            <p:nvPr/>
          </p:nvSpPr>
          <p:spPr>
            <a:xfrm rot="7748267">
              <a:off x="5340588" y="437603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 name="Right Arrow 64"/>
            <p:cNvSpPr/>
            <p:nvPr/>
          </p:nvSpPr>
          <p:spPr>
            <a:xfrm rot="14280901">
              <a:off x="2204960" y="4528437"/>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 name="Right Arrow 65"/>
            <p:cNvSpPr/>
            <p:nvPr/>
          </p:nvSpPr>
          <p:spPr>
            <a:xfrm rot="18667364">
              <a:off x="2198296" y="2256046"/>
              <a:ext cx="963475"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67" name="Group 66"/>
          <p:cNvGrpSpPr/>
          <p:nvPr/>
        </p:nvGrpSpPr>
        <p:grpSpPr>
          <a:xfrm>
            <a:off x="5735692" y="1268760"/>
            <a:ext cx="3228796" cy="1584176"/>
            <a:chOff x="1199763" y="2420888"/>
            <a:chExt cx="7044645" cy="2952328"/>
          </a:xfrm>
        </p:grpSpPr>
        <p:sp>
          <p:nvSpPr>
            <p:cNvPr id="68" name="Rectangle 67"/>
            <p:cNvSpPr/>
            <p:nvPr/>
          </p:nvSpPr>
          <p:spPr>
            <a:xfrm>
              <a:off x="1331640" y="2420888"/>
              <a:ext cx="6912768" cy="29523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9" name="TextBox 68"/>
            <p:cNvSpPr txBox="1"/>
            <p:nvPr/>
          </p:nvSpPr>
          <p:spPr>
            <a:xfrm>
              <a:off x="1199763" y="2708920"/>
              <a:ext cx="3116937" cy="2581127"/>
            </a:xfrm>
            <a:prstGeom prst="rect">
              <a:avLst/>
            </a:prstGeom>
            <a:noFill/>
          </p:spPr>
          <p:txBody>
            <a:bodyPr wrap="none" rtlCol="0">
              <a:spAutoFit/>
            </a:bodyPr>
            <a:lstStyle/>
            <a:p>
              <a:pPr marL="342900" indent="-342900">
                <a:buFont typeface="Arial" panose="020B0604020202020204" pitchFamily="34" charset="0"/>
                <a:buChar char="•"/>
              </a:pPr>
              <a:r>
                <a:rPr lang="es-ES" sz="1400" dirty="0">
                  <a:solidFill>
                    <a:schemeClr val="bg1"/>
                  </a:solidFill>
                </a:rPr>
                <a:t>Personas</a:t>
              </a:r>
            </a:p>
            <a:p>
              <a:pPr marL="342900" indent="-342900">
                <a:buFont typeface="Arial" panose="020B0604020202020204" pitchFamily="34" charset="0"/>
                <a:buChar char="•"/>
              </a:pPr>
              <a:r>
                <a:rPr lang="es-ES" sz="1400" dirty="0">
                  <a:solidFill>
                    <a:schemeClr val="bg1"/>
                  </a:solidFill>
                </a:rPr>
                <a:t>Conocimiento</a:t>
              </a:r>
            </a:p>
            <a:p>
              <a:pPr marL="342900" indent="-342900">
                <a:buFont typeface="Arial" panose="020B0604020202020204" pitchFamily="34" charset="0"/>
                <a:buChar char="•"/>
              </a:pPr>
              <a:r>
                <a:rPr lang="es-ES" sz="1400" dirty="0">
                  <a:solidFill>
                    <a:schemeClr val="bg1"/>
                  </a:solidFill>
                </a:rPr>
                <a:t>Experiencia</a:t>
              </a:r>
            </a:p>
            <a:p>
              <a:pPr marL="342900" indent="-342900">
                <a:buFont typeface="Arial" panose="020B0604020202020204" pitchFamily="34" charset="0"/>
                <a:buChar char="•"/>
              </a:pPr>
              <a:r>
                <a:rPr lang="es-ES" sz="1400" dirty="0">
                  <a:solidFill>
                    <a:schemeClr val="bg1"/>
                  </a:solidFill>
                </a:rPr>
                <a:t>Competencias</a:t>
              </a:r>
            </a:p>
            <a:p>
              <a:pPr marL="342900" indent="-342900">
                <a:buFont typeface="Arial" panose="020B0604020202020204" pitchFamily="34" charset="0"/>
                <a:buChar char="•"/>
              </a:pPr>
              <a:r>
                <a:rPr lang="es-ES" sz="1400" dirty="0">
                  <a:solidFill>
                    <a:schemeClr val="bg1"/>
                  </a:solidFill>
                </a:rPr>
                <a:t>Instalaciones</a:t>
              </a:r>
            </a:p>
            <a:p>
              <a:pPr marL="342900" indent="-342900">
                <a:buFont typeface="Arial" panose="020B0604020202020204" pitchFamily="34" charset="0"/>
                <a:buChar char="•"/>
              </a:pPr>
              <a:endParaRPr lang="en-US" sz="1400" dirty="0">
                <a:solidFill>
                  <a:schemeClr val="bg1"/>
                </a:solidFill>
              </a:endParaRPr>
            </a:p>
          </p:txBody>
        </p:sp>
        <p:sp>
          <p:nvSpPr>
            <p:cNvPr id="70" name="TextBox 69"/>
            <p:cNvSpPr txBox="1"/>
            <p:nvPr/>
          </p:nvSpPr>
          <p:spPr>
            <a:xfrm>
              <a:off x="4630916" y="2708920"/>
              <a:ext cx="3060977" cy="1778109"/>
            </a:xfrm>
            <a:prstGeom prst="rect">
              <a:avLst/>
            </a:prstGeom>
            <a:noFill/>
          </p:spPr>
          <p:txBody>
            <a:bodyPr wrap="none" rtlCol="0">
              <a:spAutoFit/>
            </a:bodyPr>
            <a:lstStyle/>
            <a:p>
              <a:pPr marL="342900" indent="-342900">
                <a:buFont typeface="Arial" panose="020B0604020202020204" pitchFamily="34" charset="0"/>
                <a:buChar char="•"/>
              </a:pPr>
              <a:r>
                <a:rPr lang="es-ES" sz="1400" dirty="0">
                  <a:solidFill>
                    <a:schemeClr val="bg1"/>
                  </a:solidFill>
                </a:rPr>
                <a:t>Herramientas</a:t>
              </a:r>
            </a:p>
            <a:p>
              <a:pPr marL="342900" indent="-342900">
                <a:buFont typeface="Arial" panose="020B0604020202020204" pitchFamily="34" charset="0"/>
                <a:buChar char="•"/>
              </a:pPr>
              <a:r>
                <a:rPr lang="es-ES" sz="1400" dirty="0">
                  <a:solidFill>
                    <a:schemeClr val="bg1"/>
                  </a:solidFill>
                </a:rPr>
                <a:t>Equipos</a:t>
              </a:r>
            </a:p>
            <a:p>
              <a:pPr marL="342900" indent="-342900">
                <a:buFont typeface="Arial" panose="020B0604020202020204" pitchFamily="34" charset="0"/>
                <a:buChar char="•"/>
              </a:pPr>
              <a:r>
                <a:rPr lang="es-ES" sz="1400" dirty="0">
                  <a:solidFill>
                    <a:schemeClr val="bg1"/>
                  </a:solidFill>
                </a:rPr>
                <a:t>Finanzas</a:t>
              </a:r>
            </a:p>
            <a:p>
              <a:pPr marL="342900" indent="-342900">
                <a:buFont typeface="Arial" panose="020B0604020202020204" pitchFamily="34" charset="0"/>
                <a:buChar char="•"/>
              </a:pPr>
              <a:r>
                <a:rPr lang="es-ES" sz="1400" dirty="0">
                  <a:solidFill>
                    <a:schemeClr val="bg1"/>
                  </a:solidFill>
                </a:rPr>
                <a:t>Asociados</a:t>
              </a:r>
            </a:p>
          </p:txBody>
        </p:sp>
      </p:grpSp>
      <p:pic>
        <p:nvPicPr>
          <p:cNvPr id="71" name="Image 70"/>
          <p:cNvPicPr>
            <a:picLocks noChangeAspect="1"/>
          </p:cNvPicPr>
          <p:nvPr/>
        </p:nvPicPr>
        <p:blipFill>
          <a:blip r:embed="rId4"/>
          <a:stretch>
            <a:fillRect/>
          </a:stretch>
        </p:blipFill>
        <p:spPr>
          <a:xfrm>
            <a:off x="2757796" y="3246630"/>
            <a:ext cx="2606292" cy="1957215"/>
          </a:xfrm>
          <a:prstGeom prst="rect">
            <a:avLst/>
          </a:prstGeom>
        </p:spPr>
      </p:pic>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l="7983" r="8376"/>
          <a:stretch/>
        </p:blipFill>
        <p:spPr>
          <a:xfrm>
            <a:off x="5412082" y="4077072"/>
            <a:ext cx="3731917" cy="2779241"/>
          </a:xfrm>
          <a:prstGeom prst="rect">
            <a:avLst/>
          </a:prstGeom>
        </p:spPr>
      </p:pic>
    </p:spTree>
    <p:extLst>
      <p:ext uri="{BB962C8B-B14F-4D97-AF65-F5344CB8AC3E}">
        <p14:creationId xmlns:p14="http://schemas.microsoft.com/office/powerpoint/2010/main" val="310507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sz="3200" dirty="0">
                <a:solidFill>
                  <a:srgbClr val="006182"/>
                </a:solidFill>
              </a:rPr>
              <a:t>¿Vistas fragmentadas del "Sistema"</a:t>
            </a:r>
            <a:r>
              <a:rPr lang="es-ES" dirty="0">
                <a:solidFill>
                  <a:srgbClr val="006182"/>
                </a:solidFill>
              </a:rPr>
              <a:t> o un entendimiento común?</a:t>
            </a:r>
          </a:p>
        </p:txBody>
      </p:sp>
      <p:sp>
        <p:nvSpPr>
          <p:cNvPr id="11" name="Content Placeholder 10"/>
          <p:cNvSpPr>
            <a:spLocks noGrp="1"/>
          </p:cNvSpPr>
          <p:nvPr>
            <p:ph sz="quarter" idx="13"/>
          </p:nvPr>
        </p:nvSpPr>
        <p:spPr/>
        <p:txBody>
          <a:bodyPr/>
          <a:lstStyle/>
          <a:p>
            <a:endParaRPr lang="en-US"/>
          </a:p>
        </p:txBody>
      </p:sp>
      <p:sp>
        <p:nvSpPr>
          <p:cNvPr id="13" name="Content Placeholder 12"/>
          <p:cNvSpPr>
            <a:spLocks noGrp="1"/>
          </p:cNvSpPr>
          <p:nvPr>
            <p:ph sz="quarter" idx="17"/>
          </p:nvPr>
        </p:nvSpPr>
        <p:spPr/>
        <p:txBody>
          <a:bodyPr/>
          <a:lstStyle/>
          <a:p>
            <a:endParaRPr lang="en-US"/>
          </a:p>
        </p:txBody>
      </p:sp>
      <p:sp>
        <p:nvSpPr>
          <p:cNvPr id="14" name="Content Placeholder 13"/>
          <p:cNvSpPr>
            <a:spLocks noGrp="1"/>
          </p:cNvSpPr>
          <p:nvPr>
            <p:ph sz="quarter" idx="18"/>
          </p:nvPr>
        </p:nvSpPr>
        <p:spPr/>
        <p:txBody>
          <a:bodyPr/>
          <a:lstStyle/>
          <a:p>
            <a:endParaRPr lang="en-US"/>
          </a:p>
        </p:txBody>
      </p:sp>
      <p:pic>
        <p:nvPicPr>
          <p:cNvPr id="1028" name="Picture 4" descr="http://www.journeyifc.com/modx/assets/images/5GodTheElepha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6689"/>
            <a:ext cx="5286672" cy="3881236"/>
          </a:xfrm>
          <a:prstGeom prst="rect">
            <a:avLst/>
          </a:prstGeom>
          <a:noFill/>
          <a:ln>
            <a:solidFill>
              <a:srgbClr val="0081AE"/>
            </a:solidFill>
          </a:ln>
          <a:extLst>
            <a:ext uri="{909E8E84-426E-40dd-AFC4-6F175D3DCCD1}">
              <a14:hiddenFill xmlns="" xmlns:a14="http://schemas.microsoft.com/office/drawing/2010/main">
                <a:solidFill>
                  <a:srgbClr val="FFFFFF"/>
                </a:solidFill>
              </a14:hiddenFill>
            </a:ext>
          </a:extLst>
        </p:spPr>
      </p:pic>
      <p:sp>
        <p:nvSpPr>
          <p:cNvPr id="8" name="Content Placeholder 7"/>
          <p:cNvSpPr txBox="1">
            <a:spLocks/>
          </p:cNvSpPr>
          <p:nvPr/>
        </p:nvSpPr>
        <p:spPr>
          <a:xfrm>
            <a:off x="1331640" y="62944"/>
            <a:ext cx="8640960" cy="523220"/>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b="1" dirty="0">
                <a:solidFill>
                  <a:schemeClr val="bg1"/>
                </a:solidFill>
              </a:rPr>
              <a:t>¿POR QUÉ UN ENFOQUE MULTISECTORIAL?</a:t>
            </a:r>
          </a:p>
        </p:txBody>
      </p:sp>
      <p:pic>
        <p:nvPicPr>
          <p:cNvPr id="17" name="Content Placeholder 16" descr="elephant puzzle.jpg"/>
          <p:cNvPicPr>
            <a:picLocks noGrp="1" noChangeAspect="1"/>
          </p:cNvPicPr>
          <p:nvPr>
            <p:ph idx="14"/>
          </p:nvPr>
        </p:nvPicPr>
        <p:blipFill rotWithShape="1">
          <a:blip r:embed="rId4" cstate="print">
            <a:extLst>
              <a:ext uri="{28A0092B-C50C-407E-A947-70E740481C1C}">
                <a14:useLocalDpi xmlns:a14="http://schemas.microsoft.com/office/drawing/2010/main" val="0"/>
              </a:ext>
            </a:extLst>
          </a:blip>
          <a:srcRect l="6189" r="6189" b="10047"/>
          <a:stretch/>
        </p:blipFill>
        <p:spPr>
          <a:xfrm>
            <a:off x="5364088" y="2348880"/>
            <a:ext cx="3672408" cy="3888432"/>
          </a:xfrm>
          <a:ln>
            <a:solidFill>
              <a:srgbClr val="0081AE"/>
            </a:solidFill>
          </a:ln>
        </p:spPr>
      </p:pic>
      <p:sp>
        <p:nvSpPr>
          <p:cNvPr id="2" name="Bulle ronde 1"/>
          <p:cNvSpPr/>
          <p:nvPr/>
        </p:nvSpPr>
        <p:spPr>
          <a:xfrm>
            <a:off x="395536" y="2276872"/>
            <a:ext cx="1872208" cy="864096"/>
          </a:xfrm>
          <a:prstGeom prst="wedgeEllipseCallout">
            <a:avLst>
              <a:gd name="adj1" fmla="val 45525"/>
              <a:gd name="adj2" fmla="val 404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50000"/>
                  </a:schemeClr>
                </a:solidFill>
              </a:rPr>
              <a:t>¡Es </a:t>
            </a:r>
            <a:r>
              <a:rPr lang="es-ES" dirty="0">
                <a:solidFill>
                  <a:schemeClr val="tx1">
                    <a:lumMod val="50000"/>
                  </a:schemeClr>
                </a:solidFill>
              </a:rPr>
              <a:t>un </a:t>
            </a:r>
            <a:r>
              <a:rPr lang="es-ES" dirty="0" smtClean="0">
                <a:solidFill>
                  <a:schemeClr val="tx1">
                    <a:lumMod val="50000"/>
                  </a:schemeClr>
                </a:solidFill>
              </a:rPr>
              <a:t>ventilador!</a:t>
            </a:r>
            <a:endParaRPr lang="fr-FR" dirty="0">
              <a:solidFill>
                <a:schemeClr val="tx1">
                  <a:lumMod val="50000"/>
                </a:schemeClr>
              </a:solidFill>
            </a:endParaRPr>
          </a:p>
        </p:txBody>
      </p:sp>
      <p:sp>
        <p:nvSpPr>
          <p:cNvPr id="10" name="Bulle ronde 9"/>
          <p:cNvSpPr/>
          <p:nvPr/>
        </p:nvSpPr>
        <p:spPr>
          <a:xfrm>
            <a:off x="35496" y="3645024"/>
            <a:ext cx="1368152" cy="864096"/>
          </a:xfrm>
          <a:prstGeom prst="wedgeEllipseCallout">
            <a:avLst>
              <a:gd name="adj1" fmla="val -269"/>
              <a:gd name="adj2" fmla="val 649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50000"/>
                  </a:schemeClr>
                </a:solidFill>
              </a:rPr>
              <a:t>¡Es una lanza!</a:t>
            </a:r>
            <a:endParaRPr lang="fr-FR" dirty="0">
              <a:solidFill>
                <a:schemeClr val="tx1">
                  <a:lumMod val="50000"/>
                </a:schemeClr>
              </a:solidFill>
            </a:endParaRPr>
          </a:p>
        </p:txBody>
      </p:sp>
      <p:sp>
        <p:nvSpPr>
          <p:cNvPr id="12" name="Bulle ronde 11"/>
          <p:cNvSpPr/>
          <p:nvPr/>
        </p:nvSpPr>
        <p:spPr>
          <a:xfrm>
            <a:off x="2987824" y="3220321"/>
            <a:ext cx="1368152" cy="864096"/>
          </a:xfrm>
          <a:prstGeom prst="wedgeEllipseCallout">
            <a:avLst>
              <a:gd name="adj1" fmla="val -47301"/>
              <a:gd name="adj2" fmla="val 384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50000"/>
                  </a:schemeClr>
                </a:solidFill>
              </a:rPr>
              <a:t>¡Es una </a:t>
            </a:r>
            <a:r>
              <a:rPr lang="es-ES" dirty="0" smtClean="0">
                <a:solidFill>
                  <a:schemeClr val="tx1">
                    <a:lumMod val="50000"/>
                  </a:schemeClr>
                </a:solidFill>
              </a:rPr>
              <a:t>pared!</a:t>
            </a:r>
            <a:endParaRPr lang="fr-FR" dirty="0">
              <a:solidFill>
                <a:schemeClr val="tx1">
                  <a:lumMod val="50000"/>
                </a:schemeClr>
              </a:solidFill>
            </a:endParaRPr>
          </a:p>
        </p:txBody>
      </p:sp>
      <p:sp>
        <p:nvSpPr>
          <p:cNvPr id="15" name="Bulle ronde 14"/>
          <p:cNvSpPr/>
          <p:nvPr/>
        </p:nvSpPr>
        <p:spPr>
          <a:xfrm>
            <a:off x="4197586" y="3645024"/>
            <a:ext cx="1412317" cy="999252"/>
          </a:xfrm>
          <a:prstGeom prst="wedgeEllipseCallout">
            <a:avLst>
              <a:gd name="adj1" fmla="val -47301"/>
              <a:gd name="adj2" fmla="val 384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50000"/>
                  </a:schemeClr>
                </a:solidFill>
              </a:rPr>
              <a:t>¡Es una </a:t>
            </a:r>
            <a:r>
              <a:rPr lang="es-ES" dirty="0" smtClean="0">
                <a:solidFill>
                  <a:schemeClr val="tx1">
                    <a:lumMod val="50000"/>
                  </a:schemeClr>
                </a:solidFill>
              </a:rPr>
              <a:t>cuerda!</a:t>
            </a:r>
            <a:endParaRPr lang="fr-FR" dirty="0">
              <a:solidFill>
                <a:schemeClr val="tx1">
                  <a:lumMod val="50000"/>
                </a:schemeClr>
              </a:solidFill>
            </a:endParaRPr>
          </a:p>
        </p:txBody>
      </p:sp>
      <p:sp>
        <p:nvSpPr>
          <p:cNvPr id="16" name="Bulle ronde 15"/>
          <p:cNvSpPr/>
          <p:nvPr/>
        </p:nvSpPr>
        <p:spPr>
          <a:xfrm>
            <a:off x="2281665" y="5625556"/>
            <a:ext cx="1412317" cy="804194"/>
          </a:xfrm>
          <a:prstGeom prst="wedgeEllipseCallout">
            <a:avLst>
              <a:gd name="adj1" fmla="val -23321"/>
              <a:gd name="adj2" fmla="val -691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50000"/>
                  </a:schemeClr>
                </a:solidFill>
              </a:rPr>
              <a:t>¡Es </a:t>
            </a:r>
            <a:r>
              <a:rPr lang="es-ES" dirty="0" smtClean="0">
                <a:solidFill>
                  <a:schemeClr val="tx1">
                    <a:lumMod val="50000"/>
                  </a:schemeClr>
                </a:solidFill>
              </a:rPr>
              <a:t>un </a:t>
            </a:r>
            <a:r>
              <a:rPr lang="es-ES" dirty="0">
                <a:solidFill>
                  <a:schemeClr val="tx1">
                    <a:lumMod val="50000"/>
                  </a:schemeClr>
                </a:solidFill>
              </a:rPr>
              <a:t>árbol!</a:t>
            </a:r>
            <a:endParaRPr lang="fr-FR" dirty="0">
              <a:solidFill>
                <a:schemeClr val="tx1">
                  <a:lumMod val="50000"/>
                </a:schemeClr>
              </a:solidFill>
            </a:endParaRPr>
          </a:p>
        </p:txBody>
      </p:sp>
      <p:sp>
        <p:nvSpPr>
          <p:cNvPr id="18" name="Bulle ronde 17"/>
          <p:cNvSpPr/>
          <p:nvPr/>
        </p:nvSpPr>
        <p:spPr>
          <a:xfrm>
            <a:off x="323528" y="5491764"/>
            <a:ext cx="1808361" cy="804194"/>
          </a:xfrm>
          <a:prstGeom prst="wedgeEllipseCallout">
            <a:avLst>
              <a:gd name="adj1" fmla="val 32431"/>
              <a:gd name="adj2" fmla="val -82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50000"/>
                  </a:schemeClr>
                </a:solidFill>
              </a:rPr>
              <a:t>¡Es una </a:t>
            </a:r>
            <a:r>
              <a:rPr lang="es-ES" dirty="0" smtClean="0">
                <a:solidFill>
                  <a:schemeClr val="tx1">
                    <a:lumMod val="50000"/>
                  </a:schemeClr>
                </a:solidFill>
              </a:rPr>
              <a:t>serpiente!</a:t>
            </a:r>
            <a:endParaRPr lang="fr-FR" dirty="0">
              <a:solidFill>
                <a:schemeClr val="tx1">
                  <a:lumMod val="50000"/>
                </a:schemeClr>
              </a:solidFill>
            </a:endParaRPr>
          </a:p>
        </p:txBody>
      </p:sp>
    </p:spTree>
    <p:extLst>
      <p:ext uri="{BB962C8B-B14F-4D97-AF65-F5344CB8AC3E}">
        <p14:creationId xmlns:p14="http://schemas.microsoft.com/office/powerpoint/2010/main" val="39231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Contenido </a:t>
            </a:r>
          </a:p>
        </p:txBody>
      </p:sp>
      <p:sp>
        <p:nvSpPr>
          <p:cNvPr id="3" name="Content Placeholder 2"/>
          <p:cNvSpPr>
            <a:spLocks noGrp="1"/>
          </p:cNvSpPr>
          <p:nvPr>
            <p:ph idx="1"/>
          </p:nvPr>
        </p:nvSpPr>
        <p:spPr>
          <a:xfrm>
            <a:off x="467544" y="2708920"/>
            <a:ext cx="8208912" cy="3456384"/>
          </a:xfrm>
        </p:spPr>
        <p:txBody>
          <a:bodyPr>
            <a:normAutofit/>
          </a:bodyPr>
          <a:lstStyle/>
          <a:p>
            <a:pPr>
              <a:lnSpc>
                <a:spcPct val="120000"/>
              </a:lnSpc>
              <a:spcBef>
                <a:spcPts val="0"/>
              </a:spcBef>
              <a:buClr>
                <a:schemeClr val="accent6">
                  <a:lumMod val="75000"/>
                </a:schemeClr>
              </a:buClr>
            </a:pPr>
            <a:r>
              <a:rPr lang="es-ES" sz="2400"/>
              <a:t>¿Por qué invertir en nutrición?</a:t>
            </a:r>
          </a:p>
          <a:p>
            <a:pPr>
              <a:lnSpc>
                <a:spcPct val="120000"/>
              </a:lnSpc>
              <a:spcBef>
                <a:spcPts val="0"/>
              </a:spcBef>
              <a:buClr>
                <a:schemeClr val="accent6">
                  <a:lumMod val="75000"/>
                </a:schemeClr>
              </a:buClr>
            </a:pPr>
            <a:r>
              <a:rPr lang="es-ES" sz="2400"/>
              <a:t>¿Por qué mi sector/departamento/ministerio tiene que preocuparse por la PNIN?</a:t>
            </a:r>
          </a:p>
          <a:p>
            <a:pPr>
              <a:lnSpc>
                <a:spcPct val="120000"/>
              </a:lnSpc>
              <a:spcBef>
                <a:spcPts val="0"/>
              </a:spcBef>
              <a:buClr>
                <a:schemeClr val="accent6">
                  <a:lumMod val="75000"/>
                </a:schemeClr>
              </a:buClr>
            </a:pPr>
            <a:r>
              <a:rPr lang="es-ES" sz="2400"/>
              <a:t>¿Por qué la nutrición necesita un enfoque multisectorial?</a:t>
            </a:r>
          </a:p>
          <a:p>
            <a:pPr marL="0" indent="0">
              <a:lnSpc>
                <a:spcPct val="120000"/>
              </a:lnSpc>
              <a:buNone/>
            </a:pPr>
            <a:endParaRPr lang="en-US" sz="2400"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a:t>
            </a:fld>
            <a:endParaRPr lang="fr-FR" smtClean="0"/>
          </a:p>
        </p:txBody>
      </p:sp>
      <p:sp>
        <p:nvSpPr>
          <p:cNvPr id="5" name="Content Placeholder 4"/>
          <p:cNvSpPr>
            <a:spLocks noGrp="1"/>
          </p:cNvSpPr>
          <p:nvPr>
            <p:ph sz="quarter" idx="13"/>
          </p:nvPr>
        </p:nvSpPr>
        <p:spPr/>
        <p:txBody>
          <a:bodyPr/>
          <a:lstStyle/>
          <a:p>
            <a:endParaRPr lang="en-US"/>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Tree>
    <p:extLst>
      <p:ext uri="{BB962C8B-B14F-4D97-AF65-F5344CB8AC3E}">
        <p14:creationId xmlns:p14="http://schemas.microsoft.com/office/powerpoint/2010/main" val="2684646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04864"/>
            <a:ext cx="2448272" cy="2664296"/>
          </a:xfrm>
        </p:spPr>
        <p:txBody>
          <a:bodyPr>
            <a:normAutofit fontScale="90000"/>
          </a:bodyPr>
          <a:lstStyle/>
          <a:p>
            <a:r>
              <a:rPr lang="es-ES" sz="2000"/>
              <a:t>¿Por qué debemos invertir en mejorar la nutrición de los niños y niñas, las madres, los adolescentes, las familias y las comunidades?</a:t>
            </a:r>
          </a:p>
        </p:txBody>
      </p:sp>
      <p:sp>
        <p:nvSpPr>
          <p:cNvPr id="3" name="Content Placeholder 2"/>
          <p:cNvSpPr>
            <a:spLocks noGrp="1"/>
          </p:cNvSpPr>
          <p:nvPr>
            <p:ph idx="1"/>
          </p:nvPr>
        </p:nvSpPr>
        <p:spPr>
          <a:xfrm>
            <a:off x="2195736" y="2564904"/>
            <a:ext cx="8208912" cy="3888432"/>
          </a:xfrm>
        </p:spPr>
        <p:txBody>
          <a:bodyPr>
            <a:normAutofit/>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3</a:t>
            </a:fld>
            <a:endParaRPr lang="fr-FR" smtClean="0"/>
          </a:p>
        </p:txBody>
      </p:sp>
      <p:sp>
        <p:nvSpPr>
          <p:cNvPr id="19" name="Content Placeholder 18"/>
          <p:cNvSpPr>
            <a:spLocks noGrp="1"/>
          </p:cNvSpPr>
          <p:nvPr>
            <p:ph sz="quarter" idx="17"/>
          </p:nvPr>
        </p:nvSpPr>
        <p:spPr/>
        <p:txBody>
          <a:bodyPr/>
          <a:lstStyle/>
          <a:p>
            <a:endParaRPr lang="en-US"/>
          </a:p>
        </p:txBody>
      </p:sp>
      <p:sp>
        <p:nvSpPr>
          <p:cNvPr id="20" name="Content Placeholder 19"/>
          <p:cNvSpPr>
            <a:spLocks noGrp="1"/>
          </p:cNvSpPr>
          <p:nvPr>
            <p:ph sz="quarter" idx="18"/>
          </p:nvPr>
        </p:nvSpPr>
        <p:spPr/>
        <p:txBody>
          <a:bodyPr/>
          <a:lstStyle/>
          <a:p>
            <a:endParaRPr lang="en-US"/>
          </a:p>
        </p:txBody>
      </p:sp>
      <p:sp>
        <p:nvSpPr>
          <p:cNvPr id="22" name="TextBox 21"/>
          <p:cNvSpPr txBox="1"/>
          <p:nvPr/>
        </p:nvSpPr>
        <p:spPr>
          <a:xfrm>
            <a:off x="173689" y="5875131"/>
            <a:ext cx="4572000" cy="461665"/>
          </a:xfrm>
          <a:prstGeom prst="rect">
            <a:avLst/>
          </a:prstGeom>
          <a:noFill/>
        </p:spPr>
        <p:txBody>
          <a:bodyPr wrap="square" rtlCol="0">
            <a:spAutoFit/>
          </a:bodyPr>
          <a:lstStyle/>
          <a:p>
            <a:r>
              <a:rPr lang="es-ES" sz="1200" dirty="0"/>
              <a:t>http://</a:t>
            </a:r>
            <a:r>
              <a:rPr lang="es-ES" sz="1200" dirty="0" smtClean="0"/>
              <a:t>scalingupnutrition.org/wp-content/uploads/2016/06/Why-Nutrition_ESP.jpg</a:t>
            </a:r>
            <a:endParaRPr lang="es-ES" sz="1200" dirty="0"/>
          </a:p>
        </p:txBody>
      </p:sp>
      <p:sp>
        <p:nvSpPr>
          <p:cNvPr id="23" name="TextBox 22"/>
          <p:cNvSpPr txBox="1"/>
          <p:nvPr/>
        </p:nvSpPr>
        <p:spPr>
          <a:xfrm>
            <a:off x="1372574" y="82423"/>
            <a:ext cx="8424936" cy="584776"/>
          </a:xfrm>
          <a:prstGeom prst="rect">
            <a:avLst/>
          </a:prstGeom>
          <a:noFill/>
        </p:spPr>
        <p:txBody>
          <a:bodyPr wrap="square" rtlCol="0">
            <a:spAutoFit/>
          </a:bodyPr>
          <a:lstStyle/>
          <a:p>
            <a:pPr algn="ctr"/>
            <a:r>
              <a:rPr lang="es-ES" sz="3200" b="1" dirty="0">
                <a:solidFill>
                  <a:schemeClr val="bg1"/>
                </a:solidFill>
              </a:rPr>
              <a:t>¿POR QUÉ INVERTIR EN NUTRICIÓN?</a:t>
            </a:r>
          </a:p>
        </p:txBody>
      </p:sp>
      <p:sp>
        <p:nvSpPr>
          <p:cNvPr id="9" name="Espace réservé du contenu 8"/>
          <p:cNvSpPr>
            <a:spLocks noGrp="1"/>
          </p:cNvSpPr>
          <p:nvPr>
            <p:ph sz="quarter" idx="13"/>
          </p:nvPr>
        </p:nvSpPr>
        <p:spPr/>
        <p:txBody>
          <a:bodyPr/>
          <a:lstStyle/>
          <a:p>
            <a:endParaRPr lang="fr-FR"/>
          </a:p>
        </p:txBody>
      </p:sp>
      <p:pic>
        <p:nvPicPr>
          <p:cNvPr id="10" name="Image 9"/>
          <p:cNvPicPr>
            <a:picLocks noChangeAspect="1"/>
          </p:cNvPicPr>
          <p:nvPr/>
        </p:nvPicPr>
        <p:blipFill>
          <a:blip r:embed="rId3"/>
          <a:stretch>
            <a:fillRect/>
          </a:stretch>
        </p:blipFill>
        <p:spPr>
          <a:xfrm>
            <a:off x="3489876" y="846374"/>
            <a:ext cx="4898548" cy="5229200"/>
          </a:xfrm>
          <a:prstGeom prst="rect">
            <a:avLst/>
          </a:prstGeom>
        </p:spPr>
      </p:pic>
    </p:spTree>
    <p:extLst>
      <p:ext uri="{BB962C8B-B14F-4D97-AF65-F5344CB8AC3E}">
        <p14:creationId xmlns:p14="http://schemas.microsoft.com/office/powerpoint/2010/main" val="209919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i="1"/>
              <a:t>A fin de afianzar los puntos mencionados en la diapositiva anterior:</a:t>
            </a:r>
          </a:p>
        </p:txBody>
      </p:sp>
      <p:sp>
        <p:nvSpPr>
          <p:cNvPr id="3" name="Content Placeholder 2"/>
          <p:cNvSpPr>
            <a:spLocks noGrp="1"/>
          </p:cNvSpPr>
          <p:nvPr>
            <p:ph idx="1"/>
          </p:nvPr>
        </p:nvSpPr>
        <p:spPr/>
        <p:txBody>
          <a:bodyPr/>
          <a:lstStyle/>
          <a:p>
            <a:r>
              <a:rPr lang="es-ES" i="1">
                <a:solidFill>
                  <a:srgbClr val="FF0000"/>
                </a:solidFill>
              </a:rPr>
              <a:t>Los países podrían insertar diapositivas con estadísticas sobre:</a:t>
            </a:r>
          </a:p>
          <a:p>
            <a:pPr lvl="1"/>
            <a:r>
              <a:rPr lang="es-ES" i="1">
                <a:solidFill>
                  <a:srgbClr val="FF0000"/>
                </a:solidFill>
              </a:rPr>
              <a:t>Retraso en el crecimiento, emaciación, IMC de las mujeres, anemia…</a:t>
            </a:r>
          </a:p>
          <a:p>
            <a:pPr lvl="1"/>
            <a:r>
              <a:rPr lang="es-ES" i="1">
                <a:solidFill>
                  <a:srgbClr val="FF0000"/>
                </a:solidFill>
              </a:rPr>
              <a:t>Matriculación escolar de niñas...</a:t>
            </a:r>
          </a:p>
          <a:p>
            <a:pPr lvl="1"/>
            <a:r>
              <a:rPr lang="es-ES" i="1">
                <a:solidFill>
                  <a:srgbClr val="FF0000"/>
                </a:solidFill>
              </a:rPr>
              <a:t>Desempleo, productividad económica (PIB)</a:t>
            </a:r>
          </a:p>
          <a:p>
            <a:pPr lvl="1"/>
            <a:r>
              <a:rPr lang="es-ES" i="1">
                <a:solidFill>
                  <a:srgbClr val="FF0000"/>
                </a:solidFill>
              </a:rPr>
              <a:t>% de hogares por debajo del umbral de pobreza</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4</a:t>
            </a:fld>
            <a:endParaRPr lang="fr-FR" smtClean="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
        <p:nvSpPr>
          <p:cNvPr id="8" name="Content Placeholder 7"/>
          <p:cNvSpPr txBox="1">
            <a:spLocks noGrp="1"/>
          </p:cNvSpPr>
          <p:nvPr>
            <p:ph sz="quarter" idx="13"/>
          </p:nvPr>
        </p:nvSpPr>
        <p:spPr>
          <a:xfrm>
            <a:off x="1835696" y="62944"/>
            <a:ext cx="7488832" cy="584776"/>
          </a:xfrm>
          <a:prstGeom prst="rect">
            <a:avLst/>
          </a:prstGeom>
          <a:noFill/>
        </p:spPr>
        <p:txBody>
          <a:bodyPr wrap="square" rtlCol="0">
            <a:spAutoFit/>
          </a:bodyPr>
          <a:lstStyle/>
          <a:p>
            <a:pPr algn="ctr"/>
            <a:r>
              <a:rPr lang="es-ES" sz="3200" b="1" dirty="0">
                <a:solidFill>
                  <a:schemeClr val="bg1"/>
                </a:solidFill>
              </a:rPr>
              <a:t>¿POR QUÉ INVERTIR EN NUTRICIÓN?</a:t>
            </a:r>
          </a:p>
        </p:txBody>
      </p:sp>
    </p:spTree>
    <p:extLst>
      <p:ext uri="{BB962C8B-B14F-4D97-AF65-F5344CB8AC3E}">
        <p14:creationId xmlns:p14="http://schemas.microsoft.com/office/powerpoint/2010/main" val="227519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ector-icon-4.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21" b="1094"/>
          <a:stretch/>
        </p:blipFill>
        <p:spPr>
          <a:xfrm>
            <a:off x="1835696" y="3356992"/>
            <a:ext cx="5256584" cy="2567410"/>
          </a:xfrm>
        </p:spPr>
      </p:pic>
      <p:sp>
        <p:nvSpPr>
          <p:cNvPr id="3" name="Content Placeholder 2"/>
          <p:cNvSpPr>
            <a:spLocks noGrp="1"/>
          </p:cNvSpPr>
          <p:nvPr>
            <p:ph sz="quarter" idx="13"/>
          </p:nvPr>
        </p:nvSpPr>
        <p:spPr>
          <a:xfrm>
            <a:off x="2267744" y="0"/>
            <a:ext cx="6876256" cy="692695"/>
          </a:xfrm>
        </p:spPr>
        <p:txBody>
          <a:bodyPr/>
          <a:lstStyle/>
          <a:p>
            <a:r>
              <a:rPr lang="es-ES" sz="2800"/>
              <a:t>¿POR QUÉ DEBE IMPORTARME LA NUTRICIÓN A MÍ TAMBIÉN?</a:t>
            </a:r>
          </a:p>
        </p:txBody>
      </p:sp>
      <p:sp>
        <p:nvSpPr>
          <p:cNvPr id="4" name="Title 3"/>
          <p:cNvSpPr>
            <a:spLocks noGrp="1"/>
          </p:cNvSpPr>
          <p:nvPr>
            <p:ph type="title"/>
          </p:nvPr>
        </p:nvSpPr>
        <p:spPr/>
        <p:txBody>
          <a:bodyPr>
            <a:normAutofit fontScale="90000"/>
          </a:bodyPr>
          <a:lstStyle/>
          <a:p>
            <a:r>
              <a:rPr lang="es-ES"/>
              <a:t>¿Por qué mi sector/departamento/ministerio tiene que preocuparse por la nutrición?</a:t>
            </a:r>
            <a:br>
              <a:rPr lang="es-ES"/>
            </a:br>
            <a:endParaRPr lang="es-ES"/>
          </a:p>
        </p:txBody>
      </p:sp>
      <p:sp>
        <p:nvSpPr>
          <p:cNvPr id="5" name="Slide Number Placeholder 4"/>
          <p:cNvSpPr>
            <a:spLocks noGrp="1"/>
          </p:cNvSpPr>
          <p:nvPr>
            <p:ph type="sldNum" sz="quarter" idx="15"/>
          </p:nvPr>
        </p:nvSpPr>
        <p:spPr/>
        <p:txBody>
          <a:bodyPr/>
          <a:lstStyle/>
          <a:p>
            <a:fld id="{02C702AE-1502-43AE-8DBA-2BCAD3408EF2}" type="slidenum">
              <a:rPr lang="fr-FR" smtClean="0"/>
              <a:pPr/>
              <a:t>5</a:t>
            </a:fld>
            <a:endParaRPr lang="fr-FR" smtClean="0"/>
          </a:p>
        </p:txBody>
      </p:sp>
      <p:sp>
        <p:nvSpPr>
          <p:cNvPr id="6" name="Content Placeholder 5"/>
          <p:cNvSpPr>
            <a:spLocks noGrp="1"/>
          </p:cNvSpPr>
          <p:nvPr>
            <p:ph sz="quarter" idx="17"/>
          </p:nvPr>
        </p:nvSpPr>
        <p:spPr/>
        <p:txBody>
          <a:bodyPr/>
          <a:lstStyle/>
          <a:p>
            <a:endParaRPr lang="en-US"/>
          </a:p>
        </p:txBody>
      </p:sp>
      <p:sp>
        <p:nvSpPr>
          <p:cNvPr id="7" name="Content Placeholder 6"/>
          <p:cNvSpPr>
            <a:spLocks noGrp="1"/>
          </p:cNvSpPr>
          <p:nvPr>
            <p:ph sz="quarter" idx="18"/>
          </p:nvPr>
        </p:nvSpPr>
        <p:spPr/>
        <p:txBody>
          <a:bodyPr/>
          <a:lstStyle/>
          <a:p>
            <a:endParaRPr lang="en-US"/>
          </a:p>
        </p:txBody>
      </p:sp>
    </p:spTree>
    <p:extLst>
      <p:ext uri="{BB962C8B-B14F-4D97-AF65-F5344CB8AC3E}">
        <p14:creationId xmlns:p14="http://schemas.microsoft.com/office/powerpoint/2010/main" val="55452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rotWithShape="1">
          <a:blip r:embed="rId3" cstate="print"/>
          <a:srcRect l="-314" t="-692" b="322"/>
          <a:stretch/>
        </p:blipFill>
        <p:spPr>
          <a:xfrm>
            <a:off x="3563888" y="3212976"/>
            <a:ext cx="5524452" cy="3204624"/>
          </a:xfrm>
          <a:prstGeom prst="rect">
            <a:avLst/>
          </a:prstGeom>
        </p:spPr>
      </p:pic>
      <p:sp>
        <p:nvSpPr>
          <p:cNvPr id="8" name="Ellipse 7"/>
          <p:cNvSpPr/>
          <p:nvPr/>
        </p:nvSpPr>
        <p:spPr>
          <a:xfrm>
            <a:off x="4572000" y="4576192"/>
            <a:ext cx="1224136" cy="6530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6876256" y="4525793"/>
            <a:ext cx="1224136" cy="6530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995936" y="4130019"/>
            <a:ext cx="2453877" cy="14740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100" dirty="0">
                <a:solidFill>
                  <a:srgbClr val="575757"/>
                </a:solidFill>
              </a:rPr>
              <a:t>Plataformas </a:t>
            </a:r>
            <a:r>
              <a:rPr lang="es-ES" sz="1100" dirty="0" err="1">
                <a:solidFill>
                  <a:srgbClr val="575757"/>
                </a:solidFill>
              </a:rPr>
              <a:t>multipartícipes</a:t>
            </a:r>
            <a:r>
              <a:rPr lang="es-ES" sz="1100" dirty="0">
                <a:solidFill>
                  <a:srgbClr val="575757"/>
                </a:solidFill>
              </a:rPr>
              <a:t> coordinan esfuerzos en todos los sectores para políticas y planes coherentes</a:t>
            </a:r>
            <a:endParaRPr lang="fr-FR" sz="1100" dirty="0">
              <a:solidFill>
                <a:srgbClr val="575757"/>
              </a:solidFill>
            </a:endParaRPr>
          </a:p>
        </p:txBody>
      </p:sp>
      <p:sp>
        <p:nvSpPr>
          <p:cNvPr id="15" name="Title 14"/>
          <p:cNvSpPr>
            <a:spLocks noGrp="1"/>
          </p:cNvSpPr>
          <p:nvPr>
            <p:ph type="title"/>
          </p:nvPr>
        </p:nvSpPr>
        <p:spPr>
          <a:xfrm>
            <a:off x="4139952" y="692696"/>
            <a:ext cx="4896544" cy="1944216"/>
          </a:xfrm>
        </p:spPr>
        <p:txBody>
          <a:bodyPr>
            <a:normAutofit/>
          </a:bodyPr>
          <a:lstStyle/>
          <a:p>
            <a:r>
              <a:rPr lang="es-ES" sz="2400" dirty="0"/>
              <a:t>Porque muchos de los determinantes subyacentes y básicos de la nutrición </a:t>
            </a:r>
            <a:r>
              <a:rPr lang="es-ES" sz="2400" dirty="0" smtClean="0"/>
              <a:t>tienen </a:t>
            </a:r>
            <a:r>
              <a:rPr lang="es-ES" sz="2400" dirty="0"/>
              <a:t>sus raíces en los sectores a los que ustedes pertenecen…</a:t>
            </a:r>
          </a:p>
        </p:txBody>
      </p:sp>
      <p:sp>
        <p:nvSpPr>
          <p:cNvPr id="5" name="Slide Number Placeholder 4"/>
          <p:cNvSpPr>
            <a:spLocks noGrp="1"/>
          </p:cNvSpPr>
          <p:nvPr>
            <p:ph type="sldNum" sz="quarter" idx="12"/>
          </p:nvPr>
        </p:nvSpPr>
        <p:spPr/>
        <p:txBody>
          <a:bodyPr/>
          <a:lstStyle/>
          <a:p>
            <a:fld id="{02C702AE-1502-43AE-8DBA-2BCAD3408EF2}" type="slidenum">
              <a:rPr lang="fr-FR" smtClean="0"/>
              <a:pPr/>
              <a:t>6</a:t>
            </a:fld>
            <a:endParaRPr lang="fr-FR" smtClean="0"/>
          </a:p>
        </p:txBody>
      </p:sp>
      <p:sp>
        <p:nvSpPr>
          <p:cNvPr id="18" name="Content Placeholder 17"/>
          <p:cNvSpPr>
            <a:spLocks noGrp="1"/>
          </p:cNvSpPr>
          <p:nvPr>
            <p:ph sz="quarter" idx="17"/>
          </p:nvPr>
        </p:nvSpPr>
        <p:spPr/>
        <p:txBody>
          <a:bodyPr/>
          <a:lstStyle/>
          <a:p>
            <a:endParaRPr lang="en-US" dirty="0"/>
          </a:p>
        </p:txBody>
      </p:sp>
      <p:sp>
        <p:nvSpPr>
          <p:cNvPr id="19" name="Content Placeholder 18"/>
          <p:cNvSpPr>
            <a:spLocks noGrp="1"/>
          </p:cNvSpPr>
          <p:nvPr>
            <p:ph sz="quarter" idx="18"/>
          </p:nvPr>
        </p:nvSpPr>
        <p:spPr/>
        <p:txBody>
          <a:bodyPr/>
          <a:lstStyle/>
          <a:p>
            <a:endParaRPr lang="en-US"/>
          </a:p>
        </p:txBody>
      </p:sp>
      <p:sp>
        <p:nvSpPr>
          <p:cNvPr id="21" name="TextBox 20"/>
          <p:cNvSpPr txBox="1"/>
          <p:nvPr/>
        </p:nvSpPr>
        <p:spPr>
          <a:xfrm>
            <a:off x="72008" y="1412776"/>
            <a:ext cx="971600" cy="369332"/>
          </a:xfrm>
          <a:prstGeom prst="rect">
            <a:avLst/>
          </a:prstGeom>
          <a:solidFill>
            <a:srgbClr val="FFFFFF"/>
          </a:solidFill>
          <a:ln>
            <a:noFill/>
          </a:ln>
        </p:spPr>
        <p:txBody>
          <a:bodyPr wrap="square" rtlCol="0">
            <a:spAutoFit/>
          </a:bodyPr>
          <a:lstStyle/>
          <a:p>
            <a:endParaRPr lang="en-US" dirty="0"/>
          </a:p>
        </p:txBody>
      </p:sp>
      <p:sp>
        <p:nvSpPr>
          <p:cNvPr id="23" name="Content Placeholder 2"/>
          <p:cNvSpPr>
            <a:spLocks noGrp="1"/>
          </p:cNvSpPr>
          <p:nvPr>
            <p:ph sz="quarter" idx="13"/>
          </p:nvPr>
        </p:nvSpPr>
        <p:spPr>
          <a:xfrm>
            <a:off x="2339752" y="0"/>
            <a:ext cx="6804248" cy="692696"/>
          </a:xfrm>
        </p:spPr>
        <p:txBody>
          <a:bodyPr/>
          <a:lstStyle/>
          <a:p>
            <a:r>
              <a:rPr lang="es-ES" sz="2800" dirty="0"/>
              <a:t>¿POR QUÉ DEBE IMPORTARME LA NUTRICIÓN A MÍ TAMBIÉN?</a:t>
            </a:r>
          </a:p>
        </p:txBody>
      </p:sp>
      <p:cxnSp>
        <p:nvCxnSpPr>
          <p:cNvPr id="36" name="Curved Connector 35"/>
          <p:cNvCxnSpPr/>
          <p:nvPr/>
        </p:nvCxnSpPr>
        <p:spPr>
          <a:xfrm rot="16200000" flipV="1">
            <a:off x="4320583" y="1583832"/>
            <a:ext cx="1232488" cy="288989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rot="10800000">
            <a:off x="3347865" y="3573016"/>
            <a:ext cx="576064" cy="50405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42"/>
          <p:cNvCxnSpPr/>
          <p:nvPr/>
        </p:nvCxnSpPr>
        <p:spPr>
          <a:xfrm rot="10800000">
            <a:off x="1937857" y="4725144"/>
            <a:ext cx="2202095" cy="151216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Image 1"/>
          <p:cNvPicPr>
            <a:picLocks noChangeAspect="1"/>
          </p:cNvPicPr>
          <p:nvPr/>
        </p:nvPicPr>
        <p:blipFill>
          <a:blip r:embed="rId4"/>
          <a:stretch>
            <a:fillRect/>
          </a:stretch>
        </p:blipFill>
        <p:spPr>
          <a:xfrm>
            <a:off x="284783" y="1261449"/>
            <a:ext cx="3029818" cy="3234331"/>
          </a:xfrm>
          <a:prstGeom prst="rect">
            <a:avLst/>
          </a:prstGeom>
        </p:spPr>
      </p:pic>
      <p:sp>
        <p:nvSpPr>
          <p:cNvPr id="3" name="ZoneTexte 2"/>
          <p:cNvSpPr txBox="1"/>
          <p:nvPr/>
        </p:nvSpPr>
        <p:spPr>
          <a:xfrm>
            <a:off x="4432771" y="3784974"/>
            <a:ext cx="1008112" cy="400110"/>
          </a:xfrm>
          <a:prstGeom prst="rect">
            <a:avLst/>
          </a:prstGeom>
          <a:solidFill>
            <a:schemeClr val="bg1"/>
          </a:solidFill>
        </p:spPr>
        <p:txBody>
          <a:bodyPr wrap="square" rtlCol="0">
            <a:spAutoFit/>
          </a:bodyPr>
          <a:lstStyle/>
          <a:p>
            <a:pPr algn="ctr"/>
            <a:r>
              <a:rPr lang="es-ES" sz="1000" b="1" dirty="0"/>
              <a:t>Protección social</a:t>
            </a:r>
            <a:endParaRPr lang="fr-FR" sz="1000" b="1" dirty="0"/>
          </a:p>
        </p:txBody>
      </p:sp>
      <p:sp>
        <p:nvSpPr>
          <p:cNvPr id="16" name="ZoneTexte 15"/>
          <p:cNvSpPr txBox="1"/>
          <p:nvPr/>
        </p:nvSpPr>
        <p:spPr>
          <a:xfrm>
            <a:off x="5364088" y="4095670"/>
            <a:ext cx="864000" cy="246221"/>
          </a:xfrm>
          <a:prstGeom prst="rect">
            <a:avLst/>
          </a:prstGeom>
          <a:solidFill>
            <a:schemeClr val="bg1"/>
          </a:solidFill>
        </p:spPr>
        <p:txBody>
          <a:bodyPr wrap="square" rtlCol="0">
            <a:spAutoFit/>
          </a:bodyPr>
          <a:lstStyle/>
          <a:p>
            <a:pPr algn="ctr"/>
            <a:r>
              <a:rPr lang="es-ES" sz="1000" b="1" dirty="0"/>
              <a:t>Agricultura</a:t>
            </a:r>
            <a:endParaRPr lang="fr-FR" sz="1000" b="1" dirty="0"/>
          </a:p>
        </p:txBody>
      </p:sp>
      <p:sp>
        <p:nvSpPr>
          <p:cNvPr id="17" name="ZoneTexte 16"/>
          <p:cNvSpPr txBox="1"/>
          <p:nvPr/>
        </p:nvSpPr>
        <p:spPr>
          <a:xfrm>
            <a:off x="6444208" y="4095670"/>
            <a:ext cx="864000" cy="400110"/>
          </a:xfrm>
          <a:prstGeom prst="rect">
            <a:avLst/>
          </a:prstGeom>
          <a:solidFill>
            <a:schemeClr val="bg1"/>
          </a:solidFill>
        </p:spPr>
        <p:txBody>
          <a:bodyPr wrap="square" rtlCol="0">
            <a:spAutoFit/>
          </a:bodyPr>
          <a:lstStyle/>
          <a:p>
            <a:pPr algn="ctr"/>
            <a:r>
              <a:rPr lang="es-ES" sz="1000" b="1" dirty="0"/>
              <a:t>Comunidad técnica</a:t>
            </a:r>
            <a:endParaRPr lang="fr-FR" sz="1000" b="1" dirty="0"/>
          </a:p>
        </p:txBody>
      </p:sp>
      <p:sp>
        <p:nvSpPr>
          <p:cNvPr id="4" name="ZoneTexte 3"/>
          <p:cNvSpPr txBox="1"/>
          <p:nvPr/>
        </p:nvSpPr>
        <p:spPr>
          <a:xfrm>
            <a:off x="5306441" y="5655046"/>
            <a:ext cx="1075333" cy="553998"/>
          </a:xfrm>
          <a:prstGeom prst="rect">
            <a:avLst/>
          </a:prstGeom>
          <a:solidFill>
            <a:schemeClr val="bg1"/>
          </a:solidFill>
        </p:spPr>
        <p:txBody>
          <a:bodyPr wrap="square" rtlCol="0">
            <a:spAutoFit/>
          </a:bodyPr>
          <a:lstStyle/>
          <a:p>
            <a:pPr algn="ctr"/>
            <a:r>
              <a:rPr lang="es-ES" sz="1000" b="1" dirty="0"/>
              <a:t>Desarrollo y reducción de la pobreza</a:t>
            </a:r>
            <a:endParaRPr lang="fr-FR" sz="1000" b="1" dirty="0"/>
          </a:p>
        </p:txBody>
      </p:sp>
      <p:sp>
        <p:nvSpPr>
          <p:cNvPr id="22" name="ZoneTexte 21"/>
          <p:cNvSpPr txBox="1"/>
          <p:nvPr/>
        </p:nvSpPr>
        <p:spPr>
          <a:xfrm>
            <a:off x="3707904" y="4453082"/>
            <a:ext cx="1008112" cy="246221"/>
          </a:xfrm>
          <a:prstGeom prst="rect">
            <a:avLst/>
          </a:prstGeom>
          <a:solidFill>
            <a:schemeClr val="bg1"/>
          </a:solidFill>
        </p:spPr>
        <p:txBody>
          <a:bodyPr wrap="square" rtlCol="0">
            <a:spAutoFit/>
          </a:bodyPr>
          <a:lstStyle/>
          <a:p>
            <a:pPr algn="ctr"/>
            <a:r>
              <a:rPr lang="es-ES" sz="1000" b="1" dirty="0"/>
              <a:t>Salud</a:t>
            </a:r>
            <a:endParaRPr lang="fr-FR" sz="1000" b="1" dirty="0"/>
          </a:p>
        </p:txBody>
      </p:sp>
      <p:sp>
        <p:nvSpPr>
          <p:cNvPr id="24" name="ZoneTexte 23"/>
          <p:cNvSpPr txBox="1"/>
          <p:nvPr/>
        </p:nvSpPr>
        <p:spPr>
          <a:xfrm>
            <a:off x="3758269" y="5301208"/>
            <a:ext cx="1008112" cy="553998"/>
          </a:xfrm>
          <a:prstGeom prst="rect">
            <a:avLst/>
          </a:prstGeom>
          <a:solidFill>
            <a:schemeClr val="bg1"/>
          </a:solidFill>
        </p:spPr>
        <p:txBody>
          <a:bodyPr wrap="square" rtlCol="0">
            <a:spAutoFit/>
          </a:bodyPr>
          <a:lstStyle/>
          <a:p>
            <a:pPr algn="ctr"/>
            <a:r>
              <a:rPr lang="es-ES" sz="1000" b="1" dirty="0"/>
              <a:t>Empoderamiento de las mujeres</a:t>
            </a:r>
            <a:endParaRPr lang="fr-FR" sz="1000" b="1" dirty="0"/>
          </a:p>
        </p:txBody>
      </p:sp>
      <p:sp>
        <p:nvSpPr>
          <p:cNvPr id="25" name="ZoneTexte 24"/>
          <p:cNvSpPr txBox="1"/>
          <p:nvPr/>
        </p:nvSpPr>
        <p:spPr>
          <a:xfrm>
            <a:off x="4389239" y="5877272"/>
            <a:ext cx="1008112" cy="246221"/>
          </a:xfrm>
          <a:prstGeom prst="rect">
            <a:avLst/>
          </a:prstGeom>
          <a:solidFill>
            <a:schemeClr val="bg1"/>
          </a:solidFill>
        </p:spPr>
        <p:txBody>
          <a:bodyPr wrap="square" rtlCol="0">
            <a:spAutoFit/>
          </a:bodyPr>
          <a:lstStyle/>
          <a:p>
            <a:pPr algn="ctr"/>
            <a:r>
              <a:rPr lang="es-ES" sz="1000" b="1" dirty="0"/>
              <a:t>Educación</a:t>
            </a:r>
            <a:endParaRPr lang="fr-FR" sz="1000" b="1" dirty="0"/>
          </a:p>
        </p:txBody>
      </p:sp>
      <p:sp>
        <p:nvSpPr>
          <p:cNvPr id="26" name="ZoneTexte 25"/>
          <p:cNvSpPr txBox="1"/>
          <p:nvPr/>
        </p:nvSpPr>
        <p:spPr>
          <a:xfrm>
            <a:off x="7226214" y="3755330"/>
            <a:ext cx="1008112" cy="246221"/>
          </a:xfrm>
          <a:prstGeom prst="rect">
            <a:avLst/>
          </a:prstGeom>
          <a:solidFill>
            <a:schemeClr val="bg1"/>
          </a:solidFill>
        </p:spPr>
        <p:txBody>
          <a:bodyPr wrap="square" rtlCol="0">
            <a:spAutoFit/>
          </a:bodyPr>
          <a:lstStyle/>
          <a:p>
            <a:pPr algn="ctr"/>
            <a:r>
              <a:rPr lang="es-ES" sz="1000" b="1" dirty="0"/>
              <a:t>Sociedad civil</a:t>
            </a:r>
            <a:endParaRPr lang="fr-FR" sz="1000" b="1" dirty="0"/>
          </a:p>
        </p:txBody>
      </p:sp>
      <p:sp>
        <p:nvSpPr>
          <p:cNvPr id="27" name="ZoneTexte 26"/>
          <p:cNvSpPr txBox="1"/>
          <p:nvPr/>
        </p:nvSpPr>
        <p:spPr>
          <a:xfrm>
            <a:off x="8028384" y="4471807"/>
            <a:ext cx="792000" cy="246221"/>
          </a:xfrm>
          <a:prstGeom prst="rect">
            <a:avLst/>
          </a:prstGeom>
          <a:solidFill>
            <a:schemeClr val="bg1"/>
          </a:solidFill>
        </p:spPr>
        <p:txBody>
          <a:bodyPr wrap="square" rtlCol="0">
            <a:spAutoFit/>
          </a:bodyPr>
          <a:lstStyle/>
          <a:p>
            <a:pPr algn="ctr"/>
            <a:r>
              <a:rPr lang="es-ES" sz="1000" b="1" dirty="0"/>
              <a:t>Donantes</a:t>
            </a:r>
            <a:endParaRPr lang="fr-FR" sz="1000" b="1" dirty="0"/>
          </a:p>
        </p:txBody>
      </p:sp>
      <p:sp>
        <p:nvSpPr>
          <p:cNvPr id="28" name="ZoneTexte 27"/>
          <p:cNvSpPr txBox="1"/>
          <p:nvPr/>
        </p:nvSpPr>
        <p:spPr>
          <a:xfrm>
            <a:off x="8100392" y="5408669"/>
            <a:ext cx="756000" cy="246221"/>
          </a:xfrm>
          <a:prstGeom prst="rect">
            <a:avLst/>
          </a:prstGeom>
          <a:solidFill>
            <a:schemeClr val="bg1"/>
          </a:solidFill>
        </p:spPr>
        <p:txBody>
          <a:bodyPr wrap="square" rtlCol="0">
            <a:spAutoFit/>
          </a:bodyPr>
          <a:lstStyle/>
          <a:p>
            <a:pPr algn="ctr"/>
            <a:r>
              <a:rPr lang="es-ES" sz="1000" b="1" dirty="0"/>
              <a:t>Empresas</a:t>
            </a:r>
            <a:endParaRPr lang="fr-FR" sz="1000" b="1" dirty="0"/>
          </a:p>
        </p:txBody>
      </p:sp>
      <p:sp>
        <p:nvSpPr>
          <p:cNvPr id="29" name="ZoneTexte 28"/>
          <p:cNvSpPr txBox="1"/>
          <p:nvPr/>
        </p:nvSpPr>
        <p:spPr>
          <a:xfrm>
            <a:off x="6434214" y="5688932"/>
            <a:ext cx="792000" cy="400110"/>
          </a:xfrm>
          <a:prstGeom prst="rect">
            <a:avLst/>
          </a:prstGeom>
          <a:solidFill>
            <a:schemeClr val="bg1"/>
          </a:solidFill>
        </p:spPr>
        <p:txBody>
          <a:bodyPr wrap="square" rtlCol="0">
            <a:spAutoFit/>
          </a:bodyPr>
          <a:lstStyle/>
          <a:p>
            <a:pPr algn="ctr"/>
            <a:r>
              <a:rPr lang="es-ES" sz="1000" b="1" dirty="0"/>
              <a:t>Naciones Unidas</a:t>
            </a:r>
            <a:endParaRPr lang="fr-FR" sz="1000" b="1" dirty="0"/>
          </a:p>
        </p:txBody>
      </p:sp>
      <p:sp>
        <p:nvSpPr>
          <p:cNvPr id="30" name="ZoneTexte 29"/>
          <p:cNvSpPr txBox="1"/>
          <p:nvPr/>
        </p:nvSpPr>
        <p:spPr>
          <a:xfrm>
            <a:off x="7226214" y="5905525"/>
            <a:ext cx="1008112" cy="400110"/>
          </a:xfrm>
          <a:prstGeom prst="rect">
            <a:avLst/>
          </a:prstGeom>
          <a:solidFill>
            <a:schemeClr val="bg1"/>
          </a:solidFill>
        </p:spPr>
        <p:txBody>
          <a:bodyPr wrap="square" rtlCol="0">
            <a:spAutoFit/>
          </a:bodyPr>
          <a:lstStyle/>
          <a:p>
            <a:pPr algn="ctr"/>
            <a:r>
              <a:rPr lang="es-ES" sz="1000" b="1" dirty="0"/>
              <a:t>Asociados del gobierno</a:t>
            </a:r>
            <a:endParaRPr lang="fr-FR" sz="1000" b="1" dirty="0"/>
          </a:p>
        </p:txBody>
      </p:sp>
      <p:sp>
        <p:nvSpPr>
          <p:cNvPr id="9" name="ZoneTexte 8"/>
          <p:cNvSpPr txBox="1"/>
          <p:nvPr/>
        </p:nvSpPr>
        <p:spPr>
          <a:xfrm>
            <a:off x="6778733" y="4397309"/>
            <a:ext cx="1557523" cy="1107996"/>
          </a:xfrm>
          <a:prstGeom prst="rect">
            <a:avLst/>
          </a:prstGeom>
          <a:noFill/>
        </p:spPr>
        <p:txBody>
          <a:bodyPr wrap="square" rtlCol="0">
            <a:spAutoFit/>
          </a:bodyPr>
          <a:lstStyle/>
          <a:p>
            <a:pPr algn="ctr"/>
            <a:r>
              <a:rPr lang="es-ES" sz="1100" dirty="0"/>
              <a:t>Los puntos focales SUN en el gobierno conectan a personas mediante plataformas </a:t>
            </a:r>
            <a:r>
              <a:rPr lang="es-ES" sz="1100" dirty="0" err="1"/>
              <a:t>multipartícipes</a:t>
            </a:r>
            <a:endParaRPr lang="fr-FR" sz="1100" dirty="0"/>
          </a:p>
        </p:txBody>
      </p:sp>
    </p:spTree>
    <p:extLst>
      <p:ext uri="{BB962C8B-B14F-4D97-AF65-F5344CB8AC3E}">
        <p14:creationId xmlns:p14="http://schemas.microsoft.com/office/powerpoint/2010/main" val="34415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604448" cy="1800200"/>
          </a:xfrm>
        </p:spPr>
        <p:txBody>
          <a:bodyPr>
            <a:noAutofit/>
          </a:bodyPr>
          <a:lstStyle/>
          <a:p>
            <a:r>
              <a:rPr lang="es-ES" sz="2400" b="1" dirty="0">
                <a:solidFill>
                  <a:schemeClr val="accent1"/>
                </a:solidFill>
              </a:rPr>
              <a:t>Un enfoque multisectorial de la </a:t>
            </a:r>
            <a:r>
              <a:rPr lang="es-ES" sz="2400" b="1" dirty="0" smtClean="0">
                <a:solidFill>
                  <a:schemeClr val="accent1"/>
                </a:solidFill>
              </a:rPr>
              <a:t>nutrición </a:t>
            </a:r>
            <a:r>
              <a:rPr lang="es-ES" sz="2400" b="1" dirty="0">
                <a:solidFill>
                  <a:schemeClr val="accent1"/>
                </a:solidFill>
              </a:rPr>
              <a:t>requiere un sistema funcional y eficaz,</a:t>
            </a:r>
            <a:br>
              <a:rPr lang="es-ES" sz="2400" b="1" dirty="0">
                <a:solidFill>
                  <a:schemeClr val="accent1"/>
                </a:solidFill>
              </a:rPr>
            </a:br>
            <a:r>
              <a:rPr lang="es-ES" sz="2400" b="1" dirty="0">
                <a:solidFill>
                  <a:schemeClr val="accent1"/>
                </a:solidFill>
              </a:rPr>
              <a:t/>
            </a:r>
            <a:br>
              <a:rPr lang="es-ES" sz="2400" b="1" dirty="0">
                <a:solidFill>
                  <a:schemeClr val="accent1"/>
                </a:solidFill>
              </a:rPr>
            </a:br>
            <a:r>
              <a:rPr lang="es-ES" sz="2400" dirty="0">
                <a:solidFill>
                  <a:schemeClr val="accent1"/>
                </a:solidFill>
              </a:rPr>
              <a:t>………igual que un </a:t>
            </a:r>
            <a:r>
              <a:rPr lang="es-ES" sz="2400" dirty="0" smtClean="0">
                <a:solidFill>
                  <a:schemeClr val="accent1"/>
                </a:solidFill>
              </a:rPr>
              <a:t>todoterreno, </a:t>
            </a:r>
            <a:r>
              <a:rPr lang="es-ES" sz="2400" dirty="0">
                <a:solidFill>
                  <a:schemeClr val="accent1"/>
                </a:solidFill>
              </a:rPr>
              <a:t>que tiene:</a:t>
            </a:r>
          </a:p>
        </p:txBody>
      </p:sp>
      <p:pic>
        <p:nvPicPr>
          <p:cNvPr id="2050" name="Picture 2" descr="https://encrypted-tbn0.gstatic.com/images?q=tbn:ANd9GcTKzdXAOGnzt8JE6L6uX7RLiiOiuz_ZRnf3bJF5mRYUOZJkmgpk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501008"/>
            <a:ext cx="3174315" cy="1800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932040" y="3415640"/>
            <a:ext cx="3989469" cy="2246769"/>
          </a:xfrm>
          <a:prstGeom prst="rect">
            <a:avLst/>
          </a:prstGeom>
          <a:noFill/>
        </p:spPr>
        <p:txBody>
          <a:bodyPr wrap="square" rtlCol="0">
            <a:spAutoFit/>
          </a:bodyPr>
          <a:lstStyle/>
          <a:p>
            <a:pPr marL="514350" indent="-514350">
              <a:buFont typeface="+mj-lt"/>
              <a:buAutoNum type="arabicPeriod"/>
            </a:pPr>
            <a:r>
              <a:rPr lang="es-ES" sz="2000" dirty="0"/>
              <a:t>Un propósito claro</a:t>
            </a:r>
          </a:p>
          <a:p>
            <a:pPr marL="514350" indent="-514350">
              <a:buFont typeface="+mj-lt"/>
              <a:buAutoNum type="arabicPeriod"/>
            </a:pPr>
            <a:r>
              <a:rPr lang="es-ES" sz="2000" dirty="0"/>
              <a:t>Varios componentes</a:t>
            </a:r>
          </a:p>
          <a:p>
            <a:pPr marL="514350" indent="-514350">
              <a:buFont typeface="+mj-lt"/>
              <a:buAutoNum type="arabicPeriod"/>
            </a:pPr>
            <a:r>
              <a:rPr lang="es-ES" sz="2000" dirty="0"/>
              <a:t>Coordinación y armonización</a:t>
            </a:r>
          </a:p>
          <a:p>
            <a:pPr marL="514350" indent="-514350">
              <a:buFont typeface="+mj-lt"/>
              <a:buAutoNum type="arabicPeriod"/>
            </a:pPr>
            <a:r>
              <a:rPr lang="es-ES" sz="2000" dirty="0"/>
              <a:t>Diseñadores e ingenieros</a:t>
            </a:r>
          </a:p>
          <a:p>
            <a:pPr marL="514350" indent="-514350">
              <a:buFont typeface="+mj-lt"/>
              <a:buAutoNum type="arabicPeriod"/>
            </a:pPr>
            <a:r>
              <a:rPr lang="es-ES" sz="2000" dirty="0"/>
              <a:t>Combustible y recursos</a:t>
            </a:r>
          </a:p>
          <a:p>
            <a:pPr marL="514350" indent="-514350">
              <a:buFont typeface="+mj-lt"/>
              <a:buAutoNum type="arabicPeriod"/>
            </a:pPr>
            <a:r>
              <a:rPr lang="es-ES" sz="2000" dirty="0"/>
              <a:t>Mantenimiento y reparaciones</a:t>
            </a:r>
          </a:p>
        </p:txBody>
      </p:sp>
      <p:sp>
        <p:nvSpPr>
          <p:cNvPr id="6" name="Content Placeholder 7"/>
          <p:cNvSpPr txBox="1">
            <a:spLocks/>
          </p:cNvSpPr>
          <p:nvPr/>
        </p:nvSpPr>
        <p:spPr>
          <a:xfrm>
            <a:off x="1475656" y="62944"/>
            <a:ext cx="8352928" cy="523220"/>
          </a:xfrm>
          <a:prstGeom prst="rect">
            <a:avLst/>
          </a:prstGeom>
          <a:noFill/>
        </p:spPr>
        <p:txBody>
          <a:bodyPr wrap="square"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b="1" dirty="0">
                <a:solidFill>
                  <a:schemeClr val="bg1"/>
                </a:solidFill>
              </a:rPr>
              <a:t>¿POR QUÉ UN ENFOQUE MULTISECTORIAL?</a:t>
            </a:r>
          </a:p>
        </p:txBody>
      </p:sp>
      <p:sp>
        <p:nvSpPr>
          <p:cNvPr id="4" name="TextBox 3"/>
          <p:cNvSpPr txBox="1"/>
          <p:nvPr/>
        </p:nvSpPr>
        <p:spPr>
          <a:xfrm>
            <a:off x="539552" y="5949280"/>
            <a:ext cx="5544616" cy="461665"/>
          </a:xfrm>
          <a:prstGeom prst="rect">
            <a:avLst/>
          </a:prstGeom>
          <a:noFill/>
        </p:spPr>
        <p:txBody>
          <a:bodyPr wrap="square" rtlCol="0">
            <a:spAutoFit/>
          </a:bodyPr>
          <a:lstStyle/>
          <a:p>
            <a:r>
              <a:rPr lang="es-ES" sz="1200" dirty="0"/>
              <a:t>Las diapositivas del modelo </a:t>
            </a:r>
            <a:r>
              <a:rPr lang="es-ES" sz="1200" dirty="0" smtClean="0"/>
              <a:t>de todoterreno proceden </a:t>
            </a:r>
            <a:r>
              <a:rPr lang="es-ES" sz="1200" dirty="0"/>
              <a:t>de</a:t>
            </a:r>
            <a:br>
              <a:rPr lang="es-ES" sz="1200" dirty="0"/>
            </a:br>
            <a:r>
              <a:rPr lang="es-ES" sz="1200" i="1" dirty="0" err="1"/>
              <a:t>The</a:t>
            </a:r>
            <a:r>
              <a:rPr lang="es-ES" sz="1200" i="1" dirty="0"/>
              <a:t> </a:t>
            </a:r>
            <a:r>
              <a:rPr lang="es-ES" sz="1200" i="1" dirty="0" err="1"/>
              <a:t>African</a:t>
            </a:r>
            <a:r>
              <a:rPr lang="es-ES" sz="1200" i="1" dirty="0"/>
              <a:t> </a:t>
            </a:r>
            <a:r>
              <a:rPr lang="es-ES" sz="1200" i="1" dirty="0" err="1"/>
              <a:t>Nutrition</a:t>
            </a:r>
            <a:r>
              <a:rPr lang="es-ES" sz="1200" i="1" dirty="0"/>
              <a:t> Security </a:t>
            </a:r>
            <a:r>
              <a:rPr lang="es-ES" sz="1200" i="1" dirty="0" err="1"/>
              <a:t>Partnership</a:t>
            </a:r>
            <a:r>
              <a:rPr lang="es-ES" sz="1200" i="1" dirty="0"/>
              <a:t>/</a:t>
            </a:r>
            <a:r>
              <a:rPr lang="es-ES" sz="1200" i="1" dirty="0" err="1"/>
              <a:t>Cornell</a:t>
            </a:r>
            <a:r>
              <a:rPr lang="es-ES" sz="1200" i="1" dirty="0"/>
              <a:t> Team</a:t>
            </a:r>
            <a:r>
              <a:rPr lang="es-ES" sz="1200" dirty="0"/>
              <a:t> (</a:t>
            </a:r>
            <a:r>
              <a:rPr lang="es-ES" sz="1200" dirty="0" err="1"/>
              <a:t>Pelletier</a:t>
            </a:r>
            <a:r>
              <a:rPr lang="es-ES" sz="1200" dirty="0"/>
              <a:t>, et al.,)</a:t>
            </a:r>
          </a:p>
        </p:txBody>
      </p:sp>
    </p:spTree>
    <p:extLst>
      <p:ext uri="{BB962C8B-B14F-4D97-AF65-F5344CB8AC3E}">
        <p14:creationId xmlns:p14="http://schemas.microsoft.com/office/powerpoint/2010/main" val="7641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nvSpPr>
        <p:spPr>
          <a:xfrm>
            <a:off x="230832" y="-27384"/>
            <a:ext cx="8589640" cy="11430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400" b="1" kern="1200" cap="none" baseline="0">
                <a:solidFill>
                  <a:schemeClr val="accent4"/>
                </a:solidFill>
                <a:latin typeface="+mj-lt"/>
                <a:ea typeface="+mj-ea"/>
                <a:cs typeface="+mj-cs"/>
              </a:defRPr>
            </a:lvl1pPr>
          </a:lstStyle>
          <a:p>
            <a:r>
              <a:rPr lang="es-ES" sz="3000" u="sng" smtClean="0">
                <a:solidFill>
                  <a:srgbClr val="0081AE"/>
                </a:solidFill>
              </a:rPr>
              <a:t>1. El objetivo: nutrición y desarrollo infantil óptimos en beneficio de la vida </a:t>
            </a:r>
            <a:endParaRPr lang="es-ES" sz="3000" u="sng" dirty="0">
              <a:solidFill>
                <a:srgbClr val="0081AE"/>
              </a:solidFill>
            </a:endParaRPr>
          </a:p>
        </p:txBody>
      </p:sp>
      <p:sp>
        <p:nvSpPr>
          <p:cNvPr id="51" name="TextBox 5"/>
          <p:cNvSpPr txBox="1"/>
          <p:nvPr/>
        </p:nvSpPr>
        <p:spPr>
          <a:xfrm>
            <a:off x="395536" y="1004536"/>
            <a:ext cx="8424936" cy="1200328"/>
          </a:xfrm>
          <a:prstGeom prst="rect">
            <a:avLst/>
          </a:prstGeom>
          <a:noFill/>
        </p:spPr>
        <p:txBody>
          <a:bodyPr wrap="square" rtlCol="0">
            <a:spAutoFit/>
          </a:bodyPr>
          <a:lstStyle/>
          <a:p>
            <a:pPr algn="ctr"/>
            <a:r>
              <a:rPr lang="es-ES" sz="2400">
                <a:solidFill>
                  <a:srgbClr val="0081AE"/>
                </a:solidFill>
              </a:rPr>
              <a:t>Las causalidades complejas requieren el apoyo</a:t>
            </a:r>
          </a:p>
          <a:p>
            <a:pPr algn="ctr"/>
            <a:r>
              <a:rPr lang="es-ES" sz="2400">
                <a:solidFill>
                  <a:srgbClr val="0081AE"/>
                </a:solidFill>
              </a:rPr>
              <a:t> de múltiples sectores a través de </a:t>
            </a:r>
          </a:p>
          <a:p>
            <a:pPr algn="ctr"/>
            <a:r>
              <a:rPr lang="es-ES" sz="2400" b="1">
                <a:solidFill>
                  <a:schemeClr val="tx1">
                    <a:lumMod val="75000"/>
                  </a:schemeClr>
                </a:solidFill>
              </a:rPr>
              <a:t>a</a:t>
            </a:r>
            <a:r>
              <a:rPr lang="es-ES" sz="2400" b="1"/>
              <a:t>cciones específicas y en favor de la nutrición</a:t>
            </a:r>
          </a:p>
        </p:txBody>
      </p:sp>
      <p:pic>
        <p:nvPicPr>
          <p:cNvPr id="2" name="Image 1"/>
          <p:cNvPicPr>
            <a:picLocks noChangeAspect="1"/>
          </p:cNvPicPr>
          <p:nvPr/>
        </p:nvPicPr>
        <p:blipFill>
          <a:blip r:embed="rId3"/>
          <a:stretch>
            <a:fillRect/>
          </a:stretch>
        </p:blipFill>
        <p:spPr>
          <a:xfrm>
            <a:off x="1835696" y="2348880"/>
            <a:ext cx="5778185" cy="4339173"/>
          </a:xfrm>
          <a:prstGeom prst="rect">
            <a:avLst/>
          </a:prstGeom>
        </p:spPr>
      </p:pic>
    </p:spTree>
    <p:extLst>
      <p:ext uri="{BB962C8B-B14F-4D97-AF65-F5344CB8AC3E}">
        <p14:creationId xmlns:p14="http://schemas.microsoft.com/office/powerpoint/2010/main" val="2740696924"/>
      </p:ext>
    </p:extLst>
  </p:cSld>
  <p:clrMapOvr>
    <a:masterClrMapping/>
  </p:clrMapOvr>
  <mc:AlternateContent xmlns:mc="http://schemas.openxmlformats.org/markup-compatibility/2006" xmlns:p14="http://schemas.microsoft.com/office/powerpoint/2010/main">
    <mc:Choice Requires="p14">
      <p:transition spd="slow" p14:dur="1400" advTm="2126">
        <p14:doors dir="vert"/>
      </p:transition>
    </mc:Choice>
    <mc:Fallback xmlns="">
      <p:transition spd="slow" advTm="21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23528" y="620737"/>
            <a:ext cx="8207375" cy="1008063"/>
          </a:xfrm>
        </p:spPr>
        <p:txBody>
          <a:bodyPr>
            <a:normAutofit/>
          </a:bodyPr>
          <a:lstStyle/>
          <a:p>
            <a:r>
              <a:rPr lang="es-ES" sz="3000" b="1" u="sng">
                <a:solidFill>
                  <a:srgbClr val="0081AE"/>
                </a:solidFill>
              </a:rPr>
              <a:t>2. </a:t>
            </a:r>
            <a:r>
              <a:rPr lang="es-ES" sz="3000" u="sng">
                <a:solidFill>
                  <a:srgbClr val="0081AE"/>
                </a:solidFill>
              </a:rPr>
              <a:t>Varios componentes</a:t>
            </a:r>
          </a:p>
        </p:txBody>
      </p:sp>
      <p:sp>
        <p:nvSpPr>
          <p:cNvPr id="5" name="TextBox 4"/>
          <p:cNvSpPr txBox="1"/>
          <p:nvPr/>
        </p:nvSpPr>
        <p:spPr>
          <a:xfrm>
            <a:off x="467545" y="1988840"/>
            <a:ext cx="8496944" cy="3785652"/>
          </a:xfrm>
          <a:prstGeom prst="rect">
            <a:avLst/>
          </a:prstGeom>
          <a:noFill/>
        </p:spPr>
        <p:txBody>
          <a:bodyPr wrap="square" rtlCol="0">
            <a:spAutoFit/>
          </a:bodyPr>
          <a:lstStyle/>
          <a:p>
            <a:pPr marL="342900" indent="-342900">
              <a:buFont typeface="Arial"/>
              <a:buChar char="•"/>
            </a:pPr>
            <a:r>
              <a:rPr lang="es-ES" sz="2400" b="1" dirty="0">
                <a:solidFill>
                  <a:srgbClr val="0081AE"/>
                </a:solidFill>
              </a:rPr>
              <a:t>Varios sectores:</a:t>
            </a:r>
            <a:r>
              <a:rPr lang="es-ES" sz="2400" dirty="0">
                <a:solidFill>
                  <a:srgbClr val="0081AE"/>
                </a:solidFill>
              </a:rPr>
              <a:t> </a:t>
            </a:r>
            <a:r>
              <a:rPr lang="es-ES" sz="2400" dirty="0"/>
              <a:t>s</a:t>
            </a:r>
            <a:r>
              <a:rPr lang="es-ES" sz="2400" dirty="0" smtClean="0"/>
              <a:t>alud</a:t>
            </a:r>
            <a:r>
              <a:rPr lang="es-ES" sz="2400" dirty="0"/>
              <a:t>, agricultura, educación, género, agua, comercio, industria...</a:t>
            </a:r>
          </a:p>
          <a:p>
            <a:pPr marL="342900" indent="-342900">
              <a:buFont typeface="Arial"/>
              <a:buChar char="•"/>
            </a:pPr>
            <a:endParaRPr lang="en-US" sz="2400" dirty="0">
              <a:solidFill>
                <a:srgbClr val="0081AE"/>
              </a:solidFill>
            </a:endParaRPr>
          </a:p>
          <a:p>
            <a:pPr marL="342900" indent="-342900">
              <a:buFont typeface="Arial"/>
              <a:buChar char="•"/>
            </a:pPr>
            <a:r>
              <a:rPr lang="es-ES" sz="2400" b="1" dirty="0">
                <a:solidFill>
                  <a:srgbClr val="0081AE"/>
                </a:solidFill>
              </a:rPr>
              <a:t>Varios niveles: </a:t>
            </a:r>
            <a:r>
              <a:rPr lang="es-ES" sz="2400" dirty="0"/>
              <a:t>n</a:t>
            </a:r>
            <a:r>
              <a:rPr lang="es-ES" sz="2400" dirty="0" smtClean="0"/>
              <a:t>acional</a:t>
            </a:r>
            <a:r>
              <a:rPr lang="es-ES" sz="2400" dirty="0"/>
              <a:t>, regional, distrito, subdistrito, comunidad</a:t>
            </a:r>
          </a:p>
          <a:p>
            <a:pPr marL="342900" indent="-342900">
              <a:buFont typeface="Arial"/>
              <a:buChar char="•"/>
            </a:pPr>
            <a:endParaRPr lang="en-US" sz="2400" dirty="0">
              <a:solidFill>
                <a:srgbClr val="0081AE"/>
              </a:solidFill>
            </a:endParaRPr>
          </a:p>
          <a:p>
            <a:pPr marL="342900" indent="-342900">
              <a:buFont typeface="Arial"/>
              <a:buChar char="•"/>
            </a:pPr>
            <a:r>
              <a:rPr lang="es-ES" sz="2400" b="1" dirty="0">
                <a:solidFill>
                  <a:srgbClr val="0081AE"/>
                </a:solidFill>
              </a:rPr>
              <a:t>Varias partes interesadas: </a:t>
            </a:r>
            <a:r>
              <a:rPr lang="es-ES" sz="2400" dirty="0"/>
              <a:t>gobiernos, donantes, las Naciones Unidas, ONG, círculos académicos y empresariales</a:t>
            </a:r>
          </a:p>
          <a:p>
            <a:pPr marL="342900" indent="-342900">
              <a:buFont typeface="Arial"/>
              <a:buChar char="•"/>
            </a:pPr>
            <a:endParaRPr lang="en-US" sz="2400" dirty="0"/>
          </a:p>
        </p:txBody>
      </p:sp>
    </p:spTree>
    <p:extLst>
      <p:ext uri="{BB962C8B-B14F-4D97-AF65-F5344CB8AC3E}">
        <p14:creationId xmlns:p14="http://schemas.microsoft.com/office/powerpoint/2010/main" val="219384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5055</TotalTime>
  <Words>2905</Words>
  <Application>Microsoft Office PowerPoint</Application>
  <PresentationFormat>Affichage à l'écran (4:3)</PresentationFormat>
  <Paragraphs>276</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15</vt:i4>
      </vt:variant>
    </vt:vector>
  </HeadingPairs>
  <TitlesOfParts>
    <vt:vector size="21" baseType="lpstr">
      <vt:lpstr>Arial</vt:lpstr>
      <vt:lpstr>Calibri</vt:lpstr>
      <vt:lpstr>Trebuchet MS</vt:lpstr>
      <vt:lpstr>Conception personnalisée</vt:lpstr>
      <vt:lpstr>Thème Office</vt:lpstr>
      <vt:lpstr>1_Thème Office</vt:lpstr>
      <vt:lpstr>¿Por qué invertir en nutrición y en un enfoque multisectorial?</vt:lpstr>
      <vt:lpstr>Contenido </vt:lpstr>
      <vt:lpstr>¿Por qué debemos invertir en mejorar la nutrición de los niños y niñas, las madres, los adolescentes, las familias y las comunidades?</vt:lpstr>
      <vt:lpstr>A fin de afianzar los puntos mencionados en la diapositiva anterior:</vt:lpstr>
      <vt:lpstr>¿Por qué mi sector/departamento/ministerio tiene que preocuparse por la nutrición? </vt:lpstr>
      <vt:lpstr>Porque muchos de los determinantes subyacentes y básicos de la nutrición tienen sus raíces en los sectores a los que ustedes pertenecen…</vt:lpstr>
      <vt:lpstr>Un enfoque multisectorial de la nutrición requiere un sistema funcional y eficaz,  ………igual que un todoterreno, que tiene:</vt:lpstr>
      <vt:lpstr>Présentation PowerPoint</vt:lpstr>
      <vt:lpstr>2. Varios componentes</vt:lpstr>
      <vt:lpstr>Présentation PowerPoint</vt:lpstr>
      <vt:lpstr>4. Diseñadores e ingenieros </vt:lpstr>
      <vt:lpstr>5. Combustible y recursos  </vt:lpstr>
      <vt:lpstr>6. Mantenimiento y reparaciones</vt:lpstr>
      <vt:lpstr>Présentation PowerPoint</vt:lpstr>
      <vt:lpstr>¿Vistas fragmentadas del "Sistema" o un entendimiento común?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Broin</cp:lastModifiedBy>
  <cp:revision>176</cp:revision>
  <cp:lastPrinted>2018-11-22T17:33:42Z</cp:lastPrinted>
  <dcterms:created xsi:type="dcterms:W3CDTF">2016-04-15T07:54:58Z</dcterms:created>
  <dcterms:modified xsi:type="dcterms:W3CDTF">2019-12-12T10:06:45Z</dcterms:modified>
</cp:coreProperties>
</file>